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colors6.xml" ContentType="application/vnd.openxmlformats-officedocument.drawingml.diagramColors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quickStyle10.xml" ContentType="application/vnd.openxmlformats-officedocument.drawingml.diagramStyle+xml"/>
  <Override PartName="/ppt/diagrams/drawing9.xml" ContentType="application/vnd.ms-office.drawingml.diagramDrawing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colors10.xml" ContentType="application/vnd.openxmlformats-officedocument.drawingml.diagramColors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layout4.xml" ContentType="application/vnd.openxmlformats-officedocument.drawingml.diagramLayout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rawing10.xml" ContentType="application/vnd.ms-office.drawingml.diagramDrawing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402" r:id="rId2"/>
    <p:sldId id="425" r:id="rId3"/>
    <p:sldId id="418" r:id="rId4"/>
    <p:sldId id="423" r:id="rId5"/>
    <p:sldId id="419" r:id="rId6"/>
    <p:sldId id="420" r:id="rId7"/>
    <p:sldId id="299" r:id="rId8"/>
    <p:sldId id="303" r:id="rId9"/>
    <p:sldId id="370" r:id="rId10"/>
    <p:sldId id="307" r:id="rId11"/>
    <p:sldId id="308" r:id="rId12"/>
    <p:sldId id="309" r:id="rId13"/>
    <p:sldId id="312" r:id="rId14"/>
    <p:sldId id="314" r:id="rId15"/>
    <p:sldId id="315" r:id="rId16"/>
    <p:sldId id="316" r:id="rId17"/>
    <p:sldId id="317" r:id="rId18"/>
    <p:sldId id="318" r:id="rId19"/>
    <p:sldId id="362" r:id="rId20"/>
    <p:sldId id="353" r:id="rId21"/>
    <p:sldId id="319" r:id="rId22"/>
    <p:sldId id="320" r:id="rId23"/>
    <p:sldId id="445" r:id="rId24"/>
    <p:sldId id="369" r:id="rId25"/>
    <p:sldId id="321" r:id="rId26"/>
    <p:sldId id="446" r:id="rId27"/>
    <p:sldId id="322" r:id="rId28"/>
    <p:sldId id="323" r:id="rId29"/>
    <p:sldId id="363" r:id="rId30"/>
    <p:sldId id="393" r:id="rId31"/>
    <p:sldId id="394" r:id="rId32"/>
    <p:sldId id="395" r:id="rId33"/>
    <p:sldId id="400" r:id="rId34"/>
    <p:sldId id="422" r:id="rId35"/>
    <p:sldId id="447" r:id="rId36"/>
    <p:sldId id="398" r:id="rId37"/>
    <p:sldId id="401" r:id="rId38"/>
    <p:sldId id="374" r:id="rId39"/>
    <p:sldId id="381" r:id="rId40"/>
    <p:sldId id="384" r:id="rId41"/>
    <p:sldId id="386" r:id="rId42"/>
    <p:sldId id="390" r:id="rId43"/>
    <p:sldId id="391" r:id="rId44"/>
    <p:sldId id="375" r:id="rId45"/>
    <p:sldId id="448" r:id="rId46"/>
    <p:sldId id="452" r:id="rId47"/>
    <p:sldId id="451" r:id="rId48"/>
    <p:sldId id="349" r:id="rId49"/>
    <p:sldId id="1562" r:id="rId50"/>
    <p:sldId id="1563" r:id="rId51"/>
    <p:sldId id="449" r:id="rId5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2D783-549A-4637-B004-C3B2946B7E8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7CB6EE66-9B71-4E54-8271-75A56F33912A}">
      <dgm:prSet/>
      <dgm:spPr/>
      <dgm:t>
        <a:bodyPr/>
        <a:lstStyle/>
        <a:p>
          <a:pPr rtl="0"/>
          <a:r>
            <a:rPr lang="es-ES" dirty="0"/>
            <a:t>Crisis de los semilleros</a:t>
          </a:r>
        </a:p>
      </dgm:t>
    </dgm:pt>
    <dgm:pt modelId="{A4AB32B4-11E8-4442-9836-E343A4208D4D}" type="parTrans" cxnId="{4174386F-F0EC-4B29-AF92-61819599B10B}">
      <dgm:prSet/>
      <dgm:spPr/>
      <dgm:t>
        <a:bodyPr/>
        <a:lstStyle/>
        <a:p>
          <a:endParaRPr lang="es-ES"/>
        </a:p>
      </dgm:t>
    </dgm:pt>
    <dgm:pt modelId="{0DD95076-AB40-4C58-B5AF-8A3DAACF9BD7}" type="sibTrans" cxnId="{4174386F-F0EC-4B29-AF92-61819599B10B}">
      <dgm:prSet/>
      <dgm:spPr/>
      <dgm:t>
        <a:bodyPr/>
        <a:lstStyle/>
        <a:p>
          <a:endParaRPr lang="es-ES"/>
        </a:p>
      </dgm:t>
    </dgm:pt>
    <dgm:pt modelId="{49BDF757-13F9-4B17-BBF5-7212CE6E7052}" type="pres">
      <dgm:prSet presAssocID="{0E42D783-549A-4637-B004-C3B2946B7E8D}" presName="linear" presStyleCnt="0">
        <dgm:presLayoutVars>
          <dgm:animLvl val="lvl"/>
          <dgm:resizeHandles val="exact"/>
        </dgm:presLayoutVars>
      </dgm:prSet>
      <dgm:spPr/>
    </dgm:pt>
    <dgm:pt modelId="{56AD33B5-CD0E-4DCA-B1AE-CC87F17DDDC3}" type="pres">
      <dgm:prSet presAssocID="{7CB6EE66-9B71-4E54-8271-75A56F33912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DE6B00C-D520-4800-95E6-5450775B9ED8}" type="presOf" srcId="{7CB6EE66-9B71-4E54-8271-75A56F33912A}" destId="{56AD33B5-CD0E-4DCA-B1AE-CC87F17DDDC3}" srcOrd="0" destOrd="0" presId="urn:microsoft.com/office/officeart/2005/8/layout/vList2"/>
    <dgm:cxn modelId="{CCA2DA3A-0E07-4FCD-99C3-1F8D918455FE}" type="presOf" srcId="{0E42D783-549A-4637-B004-C3B2946B7E8D}" destId="{49BDF757-13F9-4B17-BBF5-7212CE6E7052}" srcOrd="0" destOrd="0" presId="urn:microsoft.com/office/officeart/2005/8/layout/vList2"/>
    <dgm:cxn modelId="{4174386F-F0EC-4B29-AF92-61819599B10B}" srcId="{0E42D783-549A-4637-B004-C3B2946B7E8D}" destId="{7CB6EE66-9B71-4E54-8271-75A56F33912A}" srcOrd="0" destOrd="0" parTransId="{A4AB32B4-11E8-4442-9836-E343A4208D4D}" sibTransId="{0DD95076-AB40-4C58-B5AF-8A3DAACF9BD7}"/>
    <dgm:cxn modelId="{D315DA1A-1787-45C7-9722-EB686F3B6003}" type="presParOf" srcId="{49BDF757-13F9-4B17-BBF5-7212CE6E7052}" destId="{56AD33B5-CD0E-4DCA-B1AE-CC87F17DDD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0CCE59-6774-4E81-B21F-A3BC75B8484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F5E0F087-FE9A-4185-A16E-55A05851DA26}">
      <dgm:prSet/>
      <dgm:spPr/>
      <dgm:t>
        <a:bodyPr/>
        <a:lstStyle/>
        <a:p>
          <a:pPr rtl="0"/>
          <a:r>
            <a:rPr lang="en-US" dirty="0" err="1"/>
            <a:t>Entonces</a:t>
          </a:r>
          <a:r>
            <a:rPr lang="en-US" dirty="0"/>
            <a:t>, ¿</a:t>
          </a:r>
          <a:r>
            <a:rPr lang="en-US" dirty="0" err="1"/>
            <a:t>cabe</a:t>
          </a:r>
          <a:r>
            <a:rPr lang="en-US" dirty="0"/>
            <a:t> la </a:t>
          </a:r>
          <a:r>
            <a:rPr lang="en-US" dirty="0" err="1"/>
            <a:t>figura</a:t>
          </a:r>
          <a:r>
            <a:rPr lang="en-US" dirty="0"/>
            <a:t> de la </a:t>
          </a:r>
          <a:r>
            <a:rPr lang="en-US" dirty="0" err="1"/>
            <a:t>trata</a:t>
          </a:r>
          <a:r>
            <a:rPr lang="en-US" dirty="0"/>
            <a:t> a </a:t>
          </a:r>
          <a:r>
            <a:rPr lang="en-US" dirty="0" err="1"/>
            <a:t>las</a:t>
          </a:r>
          <a:r>
            <a:rPr lang="en-US" dirty="0"/>
            <a:t> </a:t>
          </a:r>
          <a:r>
            <a:rPr lang="en-US" dirty="0" err="1"/>
            <a:t>empresas</a:t>
          </a:r>
          <a:r>
            <a:rPr lang="en-US" dirty="0"/>
            <a:t> </a:t>
          </a:r>
          <a:r>
            <a:rPr lang="en-US" dirty="0" err="1"/>
            <a:t>semilleras</a:t>
          </a:r>
          <a:r>
            <a:rPr lang="en-US" dirty="0"/>
            <a:t>?</a:t>
          </a:r>
        </a:p>
      </dgm:t>
    </dgm:pt>
    <dgm:pt modelId="{ABBA421E-0872-4F9C-B1C5-DDDBAE6B9FA6}" type="parTrans" cxnId="{68BA6537-BAF7-4D5B-9FBD-3943F6D6D9A2}">
      <dgm:prSet/>
      <dgm:spPr/>
      <dgm:t>
        <a:bodyPr/>
        <a:lstStyle/>
        <a:p>
          <a:endParaRPr lang="es-ES"/>
        </a:p>
      </dgm:t>
    </dgm:pt>
    <dgm:pt modelId="{37F77DCB-50DB-429D-A375-14E6A167183F}" type="sibTrans" cxnId="{68BA6537-BAF7-4D5B-9FBD-3943F6D6D9A2}">
      <dgm:prSet/>
      <dgm:spPr/>
      <dgm:t>
        <a:bodyPr/>
        <a:lstStyle/>
        <a:p>
          <a:endParaRPr lang="es-ES"/>
        </a:p>
      </dgm:t>
    </dgm:pt>
    <dgm:pt modelId="{C08737F6-92DA-4FDD-9333-11D4860458BB}" type="pres">
      <dgm:prSet presAssocID="{1B0CCE59-6774-4E81-B21F-A3BC75B8484D}" presName="linear" presStyleCnt="0">
        <dgm:presLayoutVars>
          <dgm:animLvl val="lvl"/>
          <dgm:resizeHandles val="exact"/>
        </dgm:presLayoutVars>
      </dgm:prSet>
      <dgm:spPr/>
    </dgm:pt>
    <dgm:pt modelId="{93F52467-C674-446D-86D6-BB56DDC52C63}" type="pres">
      <dgm:prSet presAssocID="{F5E0F087-FE9A-4185-A16E-55A05851DA26}" presName="parentText" presStyleLbl="node1" presStyleIdx="0" presStyleCnt="1" custLinFactNeighborX="-348" custLinFactNeighborY="31973">
        <dgm:presLayoutVars>
          <dgm:chMax val="0"/>
          <dgm:bulletEnabled val="1"/>
        </dgm:presLayoutVars>
      </dgm:prSet>
      <dgm:spPr/>
    </dgm:pt>
  </dgm:ptLst>
  <dgm:cxnLst>
    <dgm:cxn modelId="{68BA6537-BAF7-4D5B-9FBD-3943F6D6D9A2}" srcId="{1B0CCE59-6774-4E81-B21F-A3BC75B8484D}" destId="{F5E0F087-FE9A-4185-A16E-55A05851DA26}" srcOrd="0" destOrd="0" parTransId="{ABBA421E-0872-4F9C-B1C5-DDDBAE6B9FA6}" sibTransId="{37F77DCB-50DB-429D-A375-14E6A167183F}"/>
    <dgm:cxn modelId="{03BAC88F-2609-4DE7-8AA1-FBE54ED94BFC}" type="presOf" srcId="{F5E0F087-FE9A-4185-A16E-55A05851DA26}" destId="{93F52467-C674-446D-86D6-BB56DDC52C63}" srcOrd="0" destOrd="0" presId="urn:microsoft.com/office/officeart/2005/8/layout/vList2"/>
    <dgm:cxn modelId="{92A7DFB5-92D6-43A1-9FE0-6AED160AB31E}" type="presOf" srcId="{1B0CCE59-6774-4E81-B21F-A3BC75B8484D}" destId="{C08737F6-92DA-4FDD-9333-11D4860458BB}" srcOrd="0" destOrd="0" presId="urn:microsoft.com/office/officeart/2005/8/layout/vList2"/>
    <dgm:cxn modelId="{823E7134-D601-48FE-982B-A39417F666B1}" type="presParOf" srcId="{C08737F6-92DA-4FDD-9333-11D4860458BB}" destId="{93F52467-C674-446D-86D6-BB56DDC52C6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E5C6C2A-9CE8-4F1B-8225-586FC7D65409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188489D6-C5EE-497E-AC49-254B0C425935}">
      <dgm:prSet/>
      <dgm:spPr/>
      <dgm:t>
        <a:bodyPr/>
        <a:lstStyle/>
        <a:p>
          <a:pPr rtl="0"/>
          <a:r>
            <a:rPr lang="es-AR" dirty="0"/>
            <a:t>Análisis de riesgo</a:t>
          </a:r>
          <a:endParaRPr lang="es-ES" dirty="0"/>
        </a:p>
      </dgm:t>
    </dgm:pt>
    <dgm:pt modelId="{130F2628-1186-4D14-8283-1767E3E3C6CC}" type="parTrans" cxnId="{F9B74DBC-CDD0-4DA0-95C0-0EF82FAA51A5}">
      <dgm:prSet/>
      <dgm:spPr/>
      <dgm:t>
        <a:bodyPr/>
        <a:lstStyle/>
        <a:p>
          <a:endParaRPr lang="es-ES"/>
        </a:p>
      </dgm:t>
    </dgm:pt>
    <dgm:pt modelId="{8C90BC9B-FA28-4D10-AAD2-67D6292AE061}" type="sibTrans" cxnId="{F9B74DBC-CDD0-4DA0-95C0-0EF82FAA51A5}">
      <dgm:prSet/>
      <dgm:spPr/>
      <dgm:t>
        <a:bodyPr/>
        <a:lstStyle/>
        <a:p>
          <a:endParaRPr lang="es-ES"/>
        </a:p>
      </dgm:t>
    </dgm:pt>
    <dgm:pt modelId="{66BD9FFA-BFCD-4779-B53C-FCE8ED31383B}" type="pres">
      <dgm:prSet presAssocID="{7E5C6C2A-9CE8-4F1B-8225-586FC7D65409}" presName="linear" presStyleCnt="0">
        <dgm:presLayoutVars>
          <dgm:animLvl val="lvl"/>
          <dgm:resizeHandles val="exact"/>
        </dgm:presLayoutVars>
      </dgm:prSet>
      <dgm:spPr/>
    </dgm:pt>
    <dgm:pt modelId="{B5D28F7C-D2E9-483F-95F9-F9BB68D232C0}" type="pres">
      <dgm:prSet presAssocID="{188489D6-C5EE-497E-AC49-254B0C425935}" presName="parentText" presStyleLbl="node1" presStyleIdx="0" presStyleCnt="1" custLinFactNeighborX="-1910" custLinFactNeighborY="-19734">
        <dgm:presLayoutVars>
          <dgm:chMax val="0"/>
          <dgm:bulletEnabled val="1"/>
        </dgm:presLayoutVars>
      </dgm:prSet>
      <dgm:spPr/>
    </dgm:pt>
  </dgm:ptLst>
  <dgm:cxnLst>
    <dgm:cxn modelId="{2D8E0E21-CAD7-4844-B737-44E1413D8ED1}" type="presOf" srcId="{188489D6-C5EE-497E-AC49-254B0C425935}" destId="{B5D28F7C-D2E9-483F-95F9-F9BB68D232C0}" srcOrd="0" destOrd="0" presId="urn:microsoft.com/office/officeart/2005/8/layout/vList2"/>
    <dgm:cxn modelId="{AD820C46-478C-491E-81A2-2E6216A8F64A}" type="presOf" srcId="{7E5C6C2A-9CE8-4F1B-8225-586FC7D65409}" destId="{66BD9FFA-BFCD-4779-B53C-FCE8ED31383B}" srcOrd="0" destOrd="0" presId="urn:microsoft.com/office/officeart/2005/8/layout/vList2"/>
    <dgm:cxn modelId="{F9B74DBC-CDD0-4DA0-95C0-0EF82FAA51A5}" srcId="{7E5C6C2A-9CE8-4F1B-8225-586FC7D65409}" destId="{188489D6-C5EE-497E-AC49-254B0C425935}" srcOrd="0" destOrd="0" parTransId="{130F2628-1186-4D14-8283-1767E3E3C6CC}" sibTransId="{8C90BC9B-FA28-4D10-AAD2-67D6292AE061}"/>
    <dgm:cxn modelId="{A7B4F69E-8638-40B9-9705-A590AA352CEF}" type="presParOf" srcId="{66BD9FFA-BFCD-4779-B53C-FCE8ED31383B}" destId="{B5D28F7C-D2E9-483F-95F9-F9BB68D232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833856-D306-4375-AD78-2CA4583045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E51C3F07-952C-404B-807E-E0D1C97E3746}">
      <dgm:prSet/>
      <dgm:spPr/>
      <dgm:t>
        <a:bodyPr/>
        <a:lstStyle/>
        <a:p>
          <a:pPr rtl="0"/>
          <a:r>
            <a:rPr lang="es-AR" dirty="0"/>
            <a:t>El análisis de riesgo va más allá de… </a:t>
          </a:r>
          <a:endParaRPr lang="es-ES" dirty="0"/>
        </a:p>
      </dgm:t>
    </dgm:pt>
    <dgm:pt modelId="{0EB27D6C-2741-4033-92A0-77E3FAF739D9}" type="parTrans" cxnId="{BCA4BC53-A805-47EA-ADF1-463837DC0A55}">
      <dgm:prSet/>
      <dgm:spPr/>
      <dgm:t>
        <a:bodyPr/>
        <a:lstStyle/>
        <a:p>
          <a:endParaRPr lang="es-ES"/>
        </a:p>
      </dgm:t>
    </dgm:pt>
    <dgm:pt modelId="{E36016EB-0366-4369-B69D-894D31057449}" type="sibTrans" cxnId="{BCA4BC53-A805-47EA-ADF1-463837DC0A55}">
      <dgm:prSet/>
      <dgm:spPr/>
      <dgm:t>
        <a:bodyPr/>
        <a:lstStyle/>
        <a:p>
          <a:endParaRPr lang="es-ES"/>
        </a:p>
      </dgm:t>
    </dgm:pt>
    <dgm:pt modelId="{85DA0C52-67E2-461B-BDE0-05BAD27AD0E7}">
      <dgm:prSet/>
      <dgm:spPr/>
      <dgm:t>
        <a:bodyPr/>
        <a:lstStyle/>
        <a:p>
          <a:pPr rtl="0"/>
          <a:r>
            <a:rPr lang="es-AR" dirty="0"/>
            <a:t>Los argumentos legales que puedan esgrimirse con relación a temas puntuales. </a:t>
          </a:r>
        </a:p>
      </dgm:t>
    </dgm:pt>
    <dgm:pt modelId="{02A45E31-58A4-4190-9E35-365FEED36C0C}" type="parTrans" cxnId="{2F2851B0-8EF6-475D-9DEF-C4CDE714F394}">
      <dgm:prSet/>
      <dgm:spPr/>
      <dgm:t>
        <a:bodyPr/>
        <a:lstStyle/>
        <a:p>
          <a:endParaRPr lang="es-ES"/>
        </a:p>
      </dgm:t>
    </dgm:pt>
    <dgm:pt modelId="{9E9ED560-7C18-4E34-9B75-DE8EA8508C9A}" type="sibTrans" cxnId="{2F2851B0-8EF6-475D-9DEF-C4CDE714F394}">
      <dgm:prSet/>
      <dgm:spPr/>
      <dgm:t>
        <a:bodyPr/>
        <a:lstStyle/>
        <a:p>
          <a:endParaRPr lang="es-ES"/>
        </a:p>
      </dgm:t>
    </dgm:pt>
    <dgm:pt modelId="{FD4C88D3-95D6-426B-BE01-8FA90048E792}">
      <dgm:prSet/>
      <dgm:spPr/>
      <dgm:t>
        <a:bodyPr/>
        <a:lstStyle/>
        <a:p>
          <a:pPr rtl="0"/>
          <a:r>
            <a:rPr lang="es-AR" dirty="0"/>
            <a:t>Los resultados de las denuncias, verificaciones o inspecciones.</a:t>
          </a:r>
          <a:endParaRPr lang="es-ES" dirty="0"/>
        </a:p>
      </dgm:t>
    </dgm:pt>
    <dgm:pt modelId="{7950B538-F9D8-41D1-B29A-6531921FEC6A}" type="parTrans" cxnId="{9696FC77-1CF1-4FB3-9D56-BF9034550302}">
      <dgm:prSet/>
      <dgm:spPr/>
      <dgm:t>
        <a:bodyPr/>
        <a:lstStyle/>
        <a:p>
          <a:endParaRPr lang="es-ES"/>
        </a:p>
      </dgm:t>
    </dgm:pt>
    <dgm:pt modelId="{A1321FBF-25B4-4EB5-A896-7C43969E8628}" type="sibTrans" cxnId="{9696FC77-1CF1-4FB3-9D56-BF9034550302}">
      <dgm:prSet/>
      <dgm:spPr/>
      <dgm:t>
        <a:bodyPr/>
        <a:lstStyle/>
        <a:p>
          <a:endParaRPr lang="es-ES"/>
        </a:p>
      </dgm:t>
    </dgm:pt>
    <dgm:pt modelId="{63B5FF5D-FDC8-472F-8E50-3B7043031CE9}">
      <dgm:prSet/>
      <dgm:spPr/>
      <dgm:t>
        <a:bodyPr/>
        <a:lstStyle/>
        <a:p>
          <a:pPr rtl="0"/>
          <a:r>
            <a:rPr lang="es-AR" dirty="0"/>
            <a:t>Los estándares de calidad de cada empresa, ya que se trata de un problema sectorial. </a:t>
          </a:r>
          <a:endParaRPr lang="es-ES" dirty="0"/>
        </a:p>
      </dgm:t>
    </dgm:pt>
    <dgm:pt modelId="{3A55121F-1197-4D87-BBFD-7E75CD52638C}" type="parTrans" cxnId="{27E169BC-CABD-48D5-A156-CCBEFEB688F6}">
      <dgm:prSet/>
      <dgm:spPr/>
      <dgm:t>
        <a:bodyPr/>
        <a:lstStyle/>
        <a:p>
          <a:endParaRPr lang="es-ES"/>
        </a:p>
      </dgm:t>
    </dgm:pt>
    <dgm:pt modelId="{09B63148-0444-4372-9BCC-1DD1CDB6F8FD}" type="sibTrans" cxnId="{27E169BC-CABD-48D5-A156-CCBEFEB688F6}">
      <dgm:prSet/>
      <dgm:spPr/>
      <dgm:t>
        <a:bodyPr/>
        <a:lstStyle/>
        <a:p>
          <a:endParaRPr lang="es-ES"/>
        </a:p>
      </dgm:t>
    </dgm:pt>
    <dgm:pt modelId="{CC26C25C-3D15-49B3-9E02-76F84D04F3C7}">
      <dgm:prSet/>
      <dgm:spPr/>
      <dgm:t>
        <a:bodyPr/>
        <a:lstStyle/>
        <a:p>
          <a:pPr rtl="0"/>
          <a:endParaRPr lang="es-AR" dirty="0"/>
        </a:p>
      </dgm:t>
    </dgm:pt>
    <dgm:pt modelId="{91D59471-6844-4245-8667-12DB905BDA33}" type="parTrans" cxnId="{1C19F3CA-F863-4246-B72F-C0B9C78F2C5D}">
      <dgm:prSet/>
      <dgm:spPr/>
      <dgm:t>
        <a:bodyPr/>
        <a:lstStyle/>
        <a:p>
          <a:endParaRPr lang="es-ES"/>
        </a:p>
      </dgm:t>
    </dgm:pt>
    <dgm:pt modelId="{F4008B6E-85F1-4E02-838D-9B14F7F91AF2}" type="sibTrans" cxnId="{1C19F3CA-F863-4246-B72F-C0B9C78F2C5D}">
      <dgm:prSet/>
      <dgm:spPr/>
      <dgm:t>
        <a:bodyPr/>
        <a:lstStyle/>
        <a:p>
          <a:endParaRPr lang="es-ES"/>
        </a:p>
      </dgm:t>
    </dgm:pt>
    <dgm:pt modelId="{B538015E-00A9-42E1-BC14-D980FF6D310D}">
      <dgm:prSet/>
      <dgm:spPr/>
      <dgm:t>
        <a:bodyPr/>
        <a:lstStyle/>
        <a:p>
          <a:pPr rtl="0"/>
          <a:endParaRPr lang="es-AR" dirty="0"/>
        </a:p>
      </dgm:t>
    </dgm:pt>
    <dgm:pt modelId="{B7D29494-7C3F-4E22-A1DB-643B9F832AD0}" type="parTrans" cxnId="{804F6C58-D519-49A5-8B29-E2941505A47D}">
      <dgm:prSet/>
      <dgm:spPr/>
      <dgm:t>
        <a:bodyPr/>
        <a:lstStyle/>
        <a:p>
          <a:endParaRPr lang="es-AR"/>
        </a:p>
      </dgm:t>
    </dgm:pt>
    <dgm:pt modelId="{AF3D6269-E670-47FD-A030-BDD937C0DF75}" type="sibTrans" cxnId="{804F6C58-D519-49A5-8B29-E2941505A47D}">
      <dgm:prSet/>
      <dgm:spPr/>
      <dgm:t>
        <a:bodyPr/>
        <a:lstStyle/>
        <a:p>
          <a:endParaRPr lang="es-AR"/>
        </a:p>
      </dgm:t>
    </dgm:pt>
    <dgm:pt modelId="{03C76539-A674-415F-860D-9A681A909DAD}">
      <dgm:prSet/>
      <dgm:spPr/>
      <dgm:t>
        <a:bodyPr/>
        <a:lstStyle/>
        <a:p>
          <a:pPr rtl="0"/>
          <a:endParaRPr lang="es-ES" dirty="0"/>
        </a:p>
      </dgm:t>
    </dgm:pt>
    <dgm:pt modelId="{32CACD33-A312-414B-9D92-DC7204F379CD}" type="parTrans" cxnId="{C729A577-F031-4756-AE17-C1ED6698F3CE}">
      <dgm:prSet/>
      <dgm:spPr/>
      <dgm:t>
        <a:bodyPr/>
        <a:lstStyle/>
        <a:p>
          <a:endParaRPr lang="es-AR"/>
        </a:p>
      </dgm:t>
    </dgm:pt>
    <dgm:pt modelId="{68CA5B84-A66A-4060-8850-D79DE1DDF317}" type="sibTrans" cxnId="{C729A577-F031-4756-AE17-C1ED6698F3CE}">
      <dgm:prSet/>
      <dgm:spPr/>
      <dgm:t>
        <a:bodyPr/>
        <a:lstStyle/>
        <a:p>
          <a:endParaRPr lang="es-AR"/>
        </a:p>
      </dgm:t>
    </dgm:pt>
    <dgm:pt modelId="{B2C1F526-17F2-4610-B9EA-D0C5A1A787A3}" type="pres">
      <dgm:prSet presAssocID="{3A833856-D306-4375-AD78-2CA458304575}" presName="linear" presStyleCnt="0">
        <dgm:presLayoutVars>
          <dgm:animLvl val="lvl"/>
          <dgm:resizeHandles val="exact"/>
        </dgm:presLayoutVars>
      </dgm:prSet>
      <dgm:spPr/>
    </dgm:pt>
    <dgm:pt modelId="{43DB3250-9D2E-40C7-AC43-59C24A32A1B6}" type="pres">
      <dgm:prSet presAssocID="{E51C3F07-952C-404B-807E-E0D1C97E3746}" presName="parentText" presStyleLbl="node1" presStyleIdx="0" presStyleCnt="1" custScaleX="79372">
        <dgm:presLayoutVars>
          <dgm:chMax val="0"/>
          <dgm:bulletEnabled val="1"/>
        </dgm:presLayoutVars>
      </dgm:prSet>
      <dgm:spPr/>
    </dgm:pt>
    <dgm:pt modelId="{1788EEEE-9AC5-4FAB-8389-F7705DC5A3A1}" type="pres">
      <dgm:prSet presAssocID="{E51C3F07-952C-404B-807E-E0D1C97E37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8710A2B-ACF8-4AD9-A9EB-BCEC0496BC0B}" type="presOf" srcId="{E51C3F07-952C-404B-807E-E0D1C97E3746}" destId="{43DB3250-9D2E-40C7-AC43-59C24A32A1B6}" srcOrd="0" destOrd="0" presId="urn:microsoft.com/office/officeart/2005/8/layout/vList2"/>
    <dgm:cxn modelId="{CEC51536-3B8E-46F3-AFBC-46E14B86747B}" type="presOf" srcId="{03C76539-A674-415F-860D-9A681A909DAD}" destId="{1788EEEE-9AC5-4FAB-8389-F7705DC5A3A1}" srcOrd="0" destOrd="4" presId="urn:microsoft.com/office/officeart/2005/8/layout/vList2"/>
    <dgm:cxn modelId="{A22F9238-E8CF-4C38-937F-323CE0A53D6F}" type="presOf" srcId="{CC26C25C-3D15-49B3-9E02-76F84D04F3C7}" destId="{1788EEEE-9AC5-4FAB-8389-F7705DC5A3A1}" srcOrd="0" destOrd="0" presId="urn:microsoft.com/office/officeart/2005/8/layout/vList2"/>
    <dgm:cxn modelId="{3FD03361-C19E-4B29-B038-8C65C50F643E}" type="presOf" srcId="{B538015E-00A9-42E1-BC14-D980FF6D310D}" destId="{1788EEEE-9AC5-4FAB-8389-F7705DC5A3A1}" srcOrd="0" destOrd="2" presId="urn:microsoft.com/office/officeart/2005/8/layout/vList2"/>
    <dgm:cxn modelId="{C3BDB063-3B5B-48A2-839C-8E1257DCF2A1}" type="presOf" srcId="{85DA0C52-67E2-461B-BDE0-05BAD27AD0E7}" destId="{1788EEEE-9AC5-4FAB-8389-F7705DC5A3A1}" srcOrd="0" destOrd="1" presId="urn:microsoft.com/office/officeart/2005/8/layout/vList2"/>
    <dgm:cxn modelId="{3F70E952-539A-4218-8652-6CDF5F616B16}" type="presOf" srcId="{3A833856-D306-4375-AD78-2CA458304575}" destId="{B2C1F526-17F2-4610-B9EA-D0C5A1A787A3}" srcOrd="0" destOrd="0" presId="urn:microsoft.com/office/officeart/2005/8/layout/vList2"/>
    <dgm:cxn modelId="{BCA4BC53-A805-47EA-ADF1-463837DC0A55}" srcId="{3A833856-D306-4375-AD78-2CA458304575}" destId="{E51C3F07-952C-404B-807E-E0D1C97E3746}" srcOrd="0" destOrd="0" parTransId="{0EB27D6C-2741-4033-92A0-77E3FAF739D9}" sibTransId="{E36016EB-0366-4369-B69D-894D31057449}"/>
    <dgm:cxn modelId="{C729A577-F031-4756-AE17-C1ED6698F3CE}" srcId="{E51C3F07-952C-404B-807E-E0D1C97E3746}" destId="{03C76539-A674-415F-860D-9A681A909DAD}" srcOrd="4" destOrd="0" parTransId="{32CACD33-A312-414B-9D92-DC7204F379CD}" sibTransId="{68CA5B84-A66A-4060-8850-D79DE1DDF317}"/>
    <dgm:cxn modelId="{9696FC77-1CF1-4FB3-9D56-BF9034550302}" srcId="{E51C3F07-952C-404B-807E-E0D1C97E3746}" destId="{FD4C88D3-95D6-426B-BE01-8FA90048E792}" srcOrd="3" destOrd="0" parTransId="{7950B538-F9D8-41D1-B29A-6531921FEC6A}" sibTransId="{A1321FBF-25B4-4EB5-A896-7C43969E8628}"/>
    <dgm:cxn modelId="{804F6C58-D519-49A5-8B29-E2941505A47D}" srcId="{E51C3F07-952C-404B-807E-E0D1C97E3746}" destId="{B538015E-00A9-42E1-BC14-D980FF6D310D}" srcOrd="2" destOrd="0" parTransId="{B7D29494-7C3F-4E22-A1DB-643B9F832AD0}" sibTransId="{AF3D6269-E670-47FD-A030-BDD937C0DF75}"/>
    <dgm:cxn modelId="{C888C358-A8AA-45F0-9A35-DC95FC811F34}" type="presOf" srcId="{FD4C88D3-95D6-426B-BE01-8FA90048E792}" destId="{1788EEEE-9AC5-4FAB-8389-F7705DC5A3A1}" srcOrd="0" destOrd="3" presId="urn:microsoft.com/office/officeart/2005/8/layout/vList2"/>
    <dgm:cxn modelId="{2F2851B0-8EF6-475D-9DEF-C4CDE714F394}" srcId="{E51C3F07-952C-404B-807E-E0D1C97E3746}" destId="{85DA0C52-67E2-461B-BDE0-05BAD27AD0E7}" srcOrd="1" destOrd="0" parTransId="{02A45E31-58A4-4190-9E35-365FEED36C0C}" sibTransId="{9E9ED560-7C18-4E34-9B75-DE8EA8508C9A}"/>
    <dgm:cxn modelId="{27E169BC-CABD-48D5-A156-CCBEFEB688F6}" srcId="{E51C3F07-952C-404B-807E-E0D1C97E3746}" destId="{63B5FF5D-FDC8-472F-8E50-3B7043031CE9}" srcOrd="5" destOrd="0" parTransId="{3A55121F-1197-4D87-BBFD-7E75CD52638C}" sibTransId="{09B63148-0444-4372-9BCC-1DD1CDB6F8FD}"/>
    <dgm:cxn modelId="{1C19F3CA-F863-4246-B72F-C0B9C78F2C5D}" srcId="{E51C3F07-952C-404B-807E-E0D1C97E3746}" destId="{CC26C25C-3D15-49B3-9E02-76F84D04F3C7}" srcOrd="0" destOrd="0" parTransId="{91D59471-6844-4245-8667-12DB905BDA33}" sibTransId="{F4008B6E-85F1-4E02-838D-9B14F7F91AF2}"/>
    <dgm:cxn modelId="{E959EED2-01BC-4B39-A8D1-34FFE42B7006}" type="presOf" srcId="{63B5FF5D-FDC8-472F-8E50-3B7043031CE9}" destId="{1788EEEE-9AC5-4FAB-8389-F7705DC5A3A1}" srcOrd="0" destOrd="5" presId="urn:microsoft.com/office/officeart/2005/8/layout/vList2"/>
    <dgm:cxn modelId="{ECEF4669-4B0D-40F3-A1C4-42B09EBC3BD4}" type="presParOf" srcId="{B2C1F526-17F2-4610-B9EA-D0C5A1A787A3}" destId="{43DB3250-9D2E-40C7-AC43-59C24A32A1B6}" srcOrd="0" destOrd="0" presId="urn:microsoft.com/office/officeart/2005/8/layout/vList2"/>
    <dgm:cxn modelId="{B94601E0-5AEA-4715-800E-071DA25CD584}" type="presParOf" srcId="{B2C1F526-17F2-4610-B9EA-D0C5A1A787A3}" destId="{1788EEEE-9AC5-4FAB-8389-F7705DC5A3A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5657DC-51B5-4DC3-91A5-B08ADFDB7A4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7385FFCD-6C60-4F70-BCE3-0AE924E50F28}">
      <dgm:prSet/>
      <dgm:spPr/>
      <dgm:t>
        <a:bodyPr/>
        <a:lstStyle/>
        <a:p>
          <a:pPr rtl="0"/>
          <a:r>
            <a:rPr lang="es-ES" dirty="0"/>
            <a:t>¿Qué pasó finalmente?</a:t>
          </a:r>
        </a:p>
      </dgm:t>
    </dgm:pt>
    <dgm:pt modelId="{15D947B2-6A44-4EE5-BDD4-53DAA777D7B5}" type="parTrans" cxnId="{E23C39F5-1024-4F0D-BB46-EA4712A608B0}">
      <dgm:prSet/>
      <dgm:spPr/>
      <dgm:t>
        <a:bodyPr/>
        <a:lstStyle/>
        <a:p>
          <a:endParaRPr lang="es-ES"/>
        </a:p>
      </dgm:t>
    </dgm:pt>
    <dgm:pt modelId="{7AD3B7D8-B8C8-4760-99A8-2556AB7D4A97}" type="sibTrans" cxnId="{E23C39F5-1024-4F0D-BB46-EA4712A608B0}">
      <dgm:prSet/>
      <dgm:spPr/>
      <dgm:t>
        <a:bodyPr/>
        <a:lstStyle/>
        <a:p>
          <a:endParaRPr lang="es-ES"/>
        </a:p>
      </dgm:t>
    </dgm:pt>
    <dgm:pt modelId="{FF0D5304-2669-453F-9BCC-0796E9E5D629}" type="pres">
      <dgm:prSet presAssocID="{C85657DC-51B5-4DC3-91A5-B08ADFDB7A48}" presName="linear" presStyleCnt="0">
        <dgm:presLayoutVars>
          <dgm:animLvl val="lvl"/>
          <dgm:resizeHandles val="exact"/>
        </dgm:presLayoutVars>
      </dgm:prSet>
      <dgm:spPr/>
    </dgm:pt>
    <dgm:pt modelId="{CC99DCE1-6E8D-408B-B40E-70C596244477}" type="pres">
      <dgm:prSet presAssocID="{7385FFCD-6C60-4F70-BCE3-0AE924E50F28}" presName="parentText" presStyleLbl="node1" presStyleIdx="0" presStyleCnt="1" custLinFactNeighborX="2259" custLinFactNeighborY="10737">
        <dgm:presLayoutVars>
          <dgm:chMax val="0"/>
          <dgm:bulletEnabled val="1"/>
        </dgm:presLayoutVars>
      </dgm:prSet>
      <dgm:spPr/>
    </dgm:pt>
  </dgm:ptLst>
  <dgm:cxnLst>
    <dgm:cxn modelId="{693A9A4E-5163-44D5-826E-22E75B301C22}" type="presOf" srcId="{7385FFCD-6C60-4F70-BCE3-0AE924E50F28}" destId="{CC99DCE1-6E8D-408B-B40E-70C596244477}" srcOrd="0" destOrd="0" presId="urn:microsoft.com/office/officeart/2005/8/layout/vList2"/>
    <dgm:cxn modelId="{32439B7F-5B62-4721-B1A0-6599A0865756}" type="presOf" srcId="{C85657DC-51B5-4DC3-91A5-B08ADFDB7A48}" destId="{FF0D5304-2669-453F-9BCC-0796E9E5D629}" srcOrd="0" destOrd="0" presId="urn:microsoft.com/office/officeart/2005/8/layout/vList2"/>
    <dgm:cxn modelId="{E23C39F5-1024-4F0D-BB46-EA4712A608B0}" srcId="{C85657DC-51B5-4DC3-91A5-B08ADFDB7A48}" destId="{7385FFCD-6C60-4F70-BCE3-0AE924E50F28}" srcOrd="0" destOrd="0" parTransId="{15D947B2-6A44-4EE5-BDD4-53DAA777D7B5}" sibTransId="{7AD3B7D8-B8C8-4760-99A8-2556AB7D4A97}"/>
    <dgm:cxn modelId="{CB0DDF46-43B5-42A7-9EE6-41751BF76C3C}" type="presParOf" srcId="{FF0D5304-2669-453F-9BCC-0796E9E5D629}" destId="{CC99DCE1-6E8D-408B-B40E-70C59624447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A4E23F1-2B9D-4291-842C-F2573B317CA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68583858-E0C8-47EA-8381-3F4F17890523}">
      <dgm:prSet/>
      <dgm:spPr/>
      <dgm:t>
        <a:bodyPr/>
        <a:lstStyle/>
        <a:p>
          <a:pPr rtl="0"/>
          <a:r>
            <a:rPr lang="es-AR" dirty="0"/>
            <a:t>¿Qué son los negocios inclusivos?</a:t>
          </a:r>
          <a:endParaRPr lang="es-ES" dirty="0"/>
        </a:p>
      </dgm:t>
    </dgm:pt>
    <dgm:pt modelId="{E9963986-1731-4457-8BCA-58174695D16A}" type="parTrans" cxnId="{89548523-A8D8-45B1-BB72-C3992B29F1BC}">
      <dgm:prSet/>
      <dgm:spPr/>
      <dgm:t>
        <a:bodyPr/>
        <a:lstStyle/>
        <a:p>
          <a:endParaRPr lang="es-ES"/>
        </a:p>
      </dgm:t>
    </dgm:pt>
    <dgm:pt modelId="{B37ABCA4-3007-4136-B569-7D905DFF277A}" type="sibTrans" cxnId="{89548523-A8D8-45B1-BB72-C3992B29F1BC}">
      <dgm:prSet/>
      <dgm:spPr/>
      <dgm:t>
        <a:bodyPr/>
        <a:lstStyle/>
        <a:p>
          <a:endParaRPr lang="es-ES"/>
        </a:p>
      </dgm:t>
    </dgm:pt>
    <dgm:pt modelId="{DCE644A6-198C-42AB-9DF8-F02F4D351D7F}" type="pres">
      <dgm:prSet presAssocID="{CA4E23F1-2B9D-4291-842C-F2573B317CAB}" presName="linear" presStyleCnt="0">
        <dgm:presLayoutVars>
          <dgm:animLvl val="lvl"/>
          <dgm:resizeHandles val="exact"/>
        </dgm:presLayoutVars>
      </dgm:prSet>
      <dgm:spPr/>
    </dgm:pt>
    <dgm:pt modelId="{CE3C4688-5E9F-4995-9F92-0FD49B3C8AAE}" type="pres">
      <dgm:prSet presAssocID="{68583858-E0C8-47EA-8381-3F4F17890523}" presName="parentText" presStyleLbl="node1" presStyleIdx="0" presStyleCnt="1" custLinFactNeighborY="4153">
        <dgm:presLayoutVars>
          <dgm:chMax val="0"/>
          <dgm:bulletEnabled val="1"/>
        </dgm:presLayoutVars>
      </dgm:prSet>
      <dgm:spPr/>
    </dgm:pt>
  </dgm:ptLst>
  <dgm:cxnLst>
    <dgm:cxn modelId="{2E650A00-AC2B-4BD9-9EF0-33588A80921A}" type="presOf" srcId="{68583858-E0C8-47EA-8381-3F4F17890523}" destId="{CE3C4688-5E9F-4995-9F92-0FD49B3C8AAE}" srcOrd="0" destOrd="0" presId="urn:microsoft.com/office/officeart/2005/8/layout/vList2"/>
    <dgm:cxn modelId="{89548523-A8D8-45B1-BB72-C3992B29F1BC}" srcId="{CA4E23F1-2B9D-4291-842C-F2573B317CAB}" destId="{68583858-E0C8-47EA-8381-3F4F17890523}" srcOrd="0" destOrd="0" parTransId="{E9963986-1731-4457-8BCA-58174695D16A}" sibTransId="{B37ABCA4-3007-4136-B569-7D905DFF277A}"/>
    <dgm:cxn modelId="{7833DA23-36C0-4C17-9CCC-DAA704437A70}" type="presOf" srcId="{CA4E23F1-2B9D-4291-842C-F2573B317CAB}" destId="{DCE644A6-198C-42AB-9DF8-F02F4D351D7F}" srcOrd="0" destOrd="0" presId="urn:microsoft.com/office/officeart/2005/8/layout/vList2"/>
    <dgm:cxn modelId="{2492CE6F-65D6-4C0D-A6DE-520968719BC6}" type="presParOf" srcId="{DCE644A6-198C-42AB-9DF8-F02F4D351D7F}" destId="{CE3C4688-5E9F-4995-9F92-0FD49B3C8A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CD40C2-5BF5-487F-8588-8AEA4C28D1D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AR"/>
        </a:p>
      </dgm:t>
    </dgm:pt>
    <dgm:pt modelId="{69C87BEE-0234-49E0-BF09-6473EFC1EBB6}">
      <dgm:prSet/>
      <dgm:spPr/>
      <dgm:t>
        <a:bodyPr/>
        <a:lstStyle/>
        <a:p>
          <a:pPr algn="ctr" rtl="0"/>
          <a:r>
            <a:rPr lang="es-AR" dirty="0"/>
            <a:t>¡Muchas gracias!</a:t>
          </a:r>
        </a:p>
      </dgm:t>
    </dgm:pt>
    <dgm:pt modelId="{A611AAEF-0F00-4087-9336-D5D71EE52BD2}" type="parTrans" cxnId="{C6A887EC-39BB-4D79-AF46-4D50BF19AE27}">
      <dgm:prSet/>
      <dgm:spPr/>
      <dgm:t>
        <a:bodyPr/>
        <a:lstStyle/>
        <a:p>
          <a:endParaRPr lang="es-AR"/>
        </a:p>
      </dgm:t>
    </dgm:pt>
    <dgm:pt modelId="{509F74F0-68C1-4545-857A-974A4A52D452}" type="sibTrans" cxnId="{C6A887EC-39BB-4D79-AF46-4D50BF19AE27}">
      <dgm:prSet/>
      <dgm:spPr/>
      <dgm:t>
        <a:bodyPr/>
        <a:lstStyle/>
        <a:p>
          <a:endParaRPr lang="es-AR"/>
        </a:p>
      </dgm:t>
    </dgm:pt>
    <dgm:pt modelId="{343728E8-0323-4DAD-B44D-BA0345EAD952}" type="pres">
      <dgm:prSet presAssocID="{E4CD40C2-5BF5-487F-8588-8AEA4C28D1D6}" presName="linear" presStyleCnt="0">
        <dgm:presLayoutVars>
          <dgm:animLvl val="lvl"/>
          <dgm:resizeHandles val="exact"/>
        </dgm:presLayoutVars>
      </dgm:prSet>
      <dgm:spPr/>
    </dgm:pt>
    <dgm:pt modelId="{DE4E8CB4-4C4A-4CD3-A96A-F4E06AF258FF}" type="pres">
      <dgm:prSet presAssocID="{69C87BEE-0234-49E0-BF09-6473EFC1EBB6}" presName="parentText" presStyleLbl="node1" presStyleIdx="0" presStyleCnt="1" custLinFactNeighborX="23576" custLinFactNeighborY="-8958">
        <dgm:presLayoutVars>
          <dgm:chMax val="0"/>
          <dgm:bulletEnabled val="1"/>
        </dgm:presLayoutVars>
      </dgm:prSet>
      <dgm:spPr/>
    </dgm:pt>
  </dgm:ptLst>
  <dgm:cxnLst>
    <dgm:cxn modelId="{7FAAA047-8807-4644-964E-6C6A8FAF2413}" type="presOf" srcId="{69C87BEE-0234-49E0-BF09-6473EFC1EBB6}" destId="{DE4E8CB4-4C4A-4CD3-A96A-F4E06AF258FF}" srcOrd="0" destOrd="0" presId="urn:microsoft.com/office/officeart/2005/8/layout/vList2"/>
    <dgm:cxn modelId="{C6A887EC-39BB-4D79-AF46-4D50BF19AE27}" srcId="{E4CD40C2-5BF5-487F-8588-8AEA4C28D1D6}" destId="{69C87BEE-0234-49E0-BF09-6473EFC1EBB6}" srcOrd="0" destOrd="0" parTransId="{A611AAEF-0F00-4087-9336-D5D71EE52BD2}" sibTransId="{509F74F0-68C1-4545-857A-974A4A52D452}"/>
    <dgm:cxn modelId="{4F2AB7FD-7085-4027-8719-5982655D35DA}" type="presOf" srcId="{E4CD40C2-5BF5-487F-8588-8AEA4C28D1D6}" destId="{343728E8-0323-4DAD-B44D-BA0345EAD952}" srcOrd="0" destOrd="0" presId="urn:microsoft.com/office/officeart/2005/8/layout/vList2"/>
    <dgm:cxn modelId="{6A3B22DD-3F8A-435C-BC61-EDE3724CC8CC}" type="presParOf" srcId="{343728E8-0323-4DAD-B44D-BA0345EAD952}" destId="{DE4E8CB4-4C4A-4CD3-A96A-F4E06AF258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A8909F-46F9-4A66-BCD3-ABFA5579067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27A9A9-6804-4405-8195-1FB0420F724F}">
      <dgm:prSet custT="1"/>
      <dgm:spPr/>
      <dgm:t>
        <a:bodyPr/>
        <a:lstStyle/>
        <a:p>
          <a:pPr rtl="0"/>
          <a:r>
            <a:rPr lang="es-AR" sz="1600" b="1" dirty="0"/>
            <a:t>Trabajadores “golondrina”</a:t>
          </a:r>
          <a:endParaRPr lang="es-ES" sz="1600" b="1" dirty="0"/>
        </a:p>
      </dgm:t>
    </dgm:pt>
    <dgm:pt modelId="{F1151A7B-695D-4D66-BD4B-3E489154A18E}" type="parTrans" cxnId="{69475D7F-3298-4E02-ADCD-A926252CCBFD}">
      <dgm:prSet/>
      <dgm:spPr/>
      <dgm:t>
        <a:bodyPr/>
        <a:lstStyle/>
        <a:p>
          <a:endParaRPr lang="es-ES"/>
        </a:p>
      </dgm:t>
    </dgm:pt>
    <dgm:pt modelId="{327304F0-4198-46CF-9871-EA8A714473AD}" type="sibTrans" cxnId="{69475D7F-3298-4E02-ADCD-A926252CCBFD}">
      <dgm:prSet/>
      <dgm:spPr/>
      <dgm:t>
        <a:bodyPr/>
        <a:lstStyle/>
        <a:p>
          <a:endParaRPr lang="es-ES"/>
        </a:p>
      </dgm:t>
    </dgm:pt>
    <dgm:pt modelId="{E695339D-241F-435B-AA28-4717E7631FD0}">
      <dgm:prSet custT="1"/>
      <dgm:spPr/>
      <dgm:t>
        <a:bodyPr/>
        <a:lstStyle/>
        <a:p>
          <a:pPr rtl="0"/>
          <a:r>
            <a:rPr lang="es-AR" sz="1600" b="1" dirty="0"/>
            <a:t>Empresas de RRHH </a:t>
          </a:r>
          <a:endParaRPr lang="es-ES" sz="1600" b="1" dirty="0"/>
        </a:p>
      </dgm:t>
    </dgm:pt>
    <dgm:pt modelId="{D09DE77D-B3DC-4FAA-ADC0-08B16F260CCC}" type="parTrans" cxnId="{B4ABE215-3019-49EF-A95F-E0E0850E645A}">
      <dgm:prSet/>
      <dgm:spPr/>
      <dgm:t>
        <a:bodyPr/>
        <a:lstStyle/>
        <a:p>
          <a:endParaRPr lang="es-ES"/>
        </a:p>
      </dgm:t>
    </dgm:pt>
    <dgm:pt modelId="{07EB5CE0-AA68-47E1-ABA8-DA475CDF0746}" type="sibTrans" cxnId="{B4ABE215-3019-49EF-A95F-E0E0850E645A}">
      <dgm:prSet/>
      <dgm:spPr/>
      <dgm:t>
        <a:bodyPr/>
        <a:lstStyle/>
        <a:p>
          <a:endParaRPr lang="es-ES"/>
        </a:p>
      </dgm:t>
    </dgm:pt>
    <dgm:pt modelId="{18204D2C-F664-47EF-9683-5880A3B45BC8}">
      <dgm:prSet custT="1"/>
      <dgm:spPr/>
      <dgm:t>
        <a:bodyPr/>
        <a:lstStyle/>
        <a:p>
          <a:pPr rtl="0"/>
          <a:r>
            <a:rPr lang="es-AR" sz="1600" b="1" dirty="0" err="1"/>
            <a:t>Semilleras</a:t>
          </a:r>
          <a:endParaRPr lang="es-ES" sz="1600" b="1" dirty="0"/>
        </a:p>
      </dgm:t>
    </dgm:pt>
    <dgm:pt modelId="{7B4E57AF-BB97-4F2A-BE03-463A601F4277}" type="parTrans" cxnId="{958E5109-F05C-49A0-B434-0BD4FC6B962C}">
      <dgm:prSet/>
      <dgm:spPr/>
      <dgm:t>
        <a:bodyPr/>
        <a:lstStyle/>
        <a:p>
          <a:endParaRPr lang="es-ES"/>
        </a:p>
      </dgm:t>
    </dgm:pt>
    <dgm:pt modelId="{6E4C5665-19D8-4094-9C21-4343BD19379E}" type="sibTrans" cxnId="{958E5109-F05C-49A0-B434-0BD4FC6B962C}">
      <dgm:prSet/>
      <dgm:spPr/>
      <dgm:t>
        <a:bodyPr/>
        <a:lstStyle/>
        <a:p>
          <a:endParaRPr lang="es-ES"/>
        </a:p>
      </dgm:t>
    </dgm:pt>
    <dgm:pt modelId="{A505D404-E661-4858-AD05-1E9F6D25A292}" type="pres">
      <dgm:prSet presAssocID="{8DA8909F-46F9-4A66-BCD3-ABFA5579067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3A21EBB-2AE1-4B89-AA50-FC201E6B61FE}" type="pres">
      <dgm:prSet presAssocID="{B327A9A9-6804-4405-8195-1FB0420F72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C1A93BCD-DF4F-4B2A-AC10-6AA084B9D4F9}" type="pres">
      <dgm:prSet presAssocID="{B327A9A9-6804-4405-8195-1FB0420F724F}" presName="gear1srcNode" presStyleLbl="node1" presStyleIdx="0" presStyleCnt="3"/>
      <dgm:spPr/>
    </dgm:pt>
    <dgm:pt modelId="{20A3D92B-FF81-4235-9F7C-134FEE949B30}" type="pres">
      <dgm:prSet presAssocID="{B327A9A9-6804-4405-8195-1FB0420F724F}" presName="gear1dstNode" presStyleLbl="node1" presStyleIdx="0" presStyleCnt="3"/>
      <dgm:spPr/>
    </dgm:pt>
    <dgm:pt modelId="{99DF4CCB-05A2-45A3-98C0-E162EA84E121}" type="pres">
      <dgm:prSet presAssocID="{E695339D-241F-435B-AA28-4717E7631FD0}" presName="gear2" presStyleLbl="node1" presStyleIdx="1" presStyleCnt="3" custScaleX="117934">
        <dgm:presLayoutVars>
          <dgm:chMax val="1"/>
          <dgm:bulletEnabled val="1"/>
        </dgm:presLayoutVars>
      </dgm:prSet>
      <dgm:spPr/>
    </dgm:pt>
    <dgm:pt modelId="{9B8AE0AE-270E-46FF-8F45-8F3C24C16DB1}" type="pres">
      <dgm:prSet presAssocID="{E695339D-241F-435B-AA28-4717E7631FD0}" presName="gear2srcNode" presStyleLbl="node1" presStyleIdx="1" presStyleCnt="3"/>
      <dgm:spPr/>
    </dgm:pt>
    <dgm:pt modelId="{E0415081-1D5E-4B6B-B322-FEAE99406382}" type="pres">
      <dgm:prSet presAssocID="{E695339D-241F-435B-AA28-4717E7631FD0}" presName="gear2dstNode" presStyleLbl="node1" presStyleIdx="1" presStyleCnt="3"/>
      <dgm:spPr/>
    </dgm:pt>
    <dgm:pt modelId="{EE5EF846-8D82-4A7A-BB44-F15D730B30F3}" type="pres">
      <dgm:prSet presAssocID="{18204D2C-F664-47EF-9683-5880A3B45BC8}" presName="gear3" presStyleLbl="node1" presStyleIdx="2" presStyleCnt="3"/>
      <dgm:spPr/>
    </dgm:pt>
    <dgm:pt modelId="{1E012283-389F-4A3F-A333-92929D1210D8}" type="pres">
      <dgm:prSet presAssocID="{18204D2C-F664-47EF-9683-5880A3B45BC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EBC8015-7C2D-4136-AF61-C638AEF51DF2}" type="pres">
      <dgm:prSet presAssocID="{18204D2C-F664-47EF-9683-5880A3B45BC8}" presName="gear3srcNode" presStyleLbl="node1" presStyleIdx="2" presStyleCnt="3"/>
      <dgm:spPr/>
    </dgm:pt>
    <dgm:pt modelId="{CB46E850-A840-42EA-992B-F7002D533613}" type="pres">
      <dgm:prSet presAssocID="{18204D2C-F664-47EF-9683-5880A3B45BC8}" presName="gear3dstNode" presStyleLbl="node1" presStyleIdx="2" presStyleCnt="3"/>
      <dgm:spPr/>
    </dgm:pt>
    <dgm:pt modelId="{AE5EF3FE-CBE9-4D3C-94BE-E2E5B78B108B}" type="pres">
      <dgm:prSet presAssocID="{327304F0-4198-46CF-9871-EA8A714473AD}" presName="connector1" presStyleLbl="sibTrans2D1" presStyleIdx="0" presStyleCnt="3"/>
      <dgm:spPr/>
    </dgm:pt>
    <dgm:pt modelId="{A08A5D24-8903-4D90-8598-715514BCCB7F}" type="pres">
      <dgm:prSet presAssocID="{07EB5CE0-AA68-47E1-ABA8-DA475CDF0746}" presName="connector2" presStyleLbl="sibTrans2D1" presStyleIdx="1" presStyleCnt="3"/>
      <dgm:spPr/>
    </dgm:pt>
    <dgm:pt modelId="{B67A4C40-7402-43B5-A498-E44AE60788D2}" type="pres">
      <dgm:prSet presAssocID="{6E4C5665-19D8-4094-9C21-4343BD19379E}" presName="connector3" presStyleLbl="sibTrans2D1" presStyleIdx="2" presStyleCnt="3"/>
      <dgm:spPr/>
    </dgm:pt>
  </dgm:ptLst>
  <dgm:cxnLst>
    <dgm:cxn modelId="{40A8B108-11A2-49A9-91DC-17A65F45A793}" type="presOf" srcId="{6E4C5665-19D8-4094-9C21-4343BD19379E}" destId="{B67A4C40-7402-43B5-A498-E44AE60788D2}" srcOrd="0" destOrd="0" presId="urn:microsoft.com/office/officeart/2005/8/layout/gear1"/>
    <dgm:cxn modelId="{958E5109-F05C-49A0-B434-0BD4FC6B962C}" srcId="{8DA8909F-46F9-4A66-BCD3-ABFA55790674}" destId="{18204D2C-F664-47EF-9683-5880A3B45BC8}" srcOrd="2" destOrd="0" parTransId="{7B4E57AF-BB97-4F2A-BE03-463A601F4277}" sibTransId="{6E4C5665-19D8-4094-9C21-4343BD19379E}"/>
    <dgm:cxn modelId="{B4ABE215-3019-49EF-A95F-E0E0850E645A}" srcId="{8DA8909F-46F9-4A66-BCD3-ABFA55790674}" destId="{E695339D-241F-435B-AA28-4717E7631FD0}" srcOrd="1" destOrd="0" parTransId="{D09DE77D-B3DC-4FAA-ADC0-08B16F260CCC}" sibTransId="{07EB5CE0-AA68-47E1-ABA8-DA475CDF0746}"/>
    <dgm:cxn modelId="{9E861C27-EA73-48EB-9A00-E67D3FF064B7}" type="presOf" srcId="{18204D2C-F664-47EF-9683-5880A3B45BC8}" destId="{CB46E850-A840-42EA-992B-F7002D533613}" srcOrd="3" destOrd="0" presId="urn:microsoft.com/office/officeart/2005/8/layout/gear1"/>
    <dgm:cxn modelId="{AEC65427-988D-4DF8-A8C3-6F50D81CEDBB}" type="presOf" srcId="{B327A9A9-6804-4405-8195-1FB0420F724F}" destId="{20A3D92B-FF81-4235-9F7C-134FEE949B30}" srcOrd="2" destOrd="0" presId="urn:microsoft.com/office/officeart/2005/8/layout/gear1"/>
    <dgm:cxn modelId="{108D4B35-E8BB-4A77-A5C8-3D4A7A0F5594}" type="presOf" srcId="{07EB5CE0-AA68-47E1-ABA8-DA475CDF0746}" destId="{A08A5D24-8903-4D90-8598-715514BCCB7F}" srcOrd="0" destOrd="0" presId="urn:microsoft.com/office/officeart/2005/8/layout/gear1"/>
    <dgm:cxn modelId="{0E7A6F49-2B39-4C72-B43D-069E25104F1B}" type="presOf" srcId="{18204D2C-F664-47EF-9683-5880A3B45BC8}" destId="{EE5EF846-8D82-4A7A-BB44-F15D730B30F3}" srcOrd="0" destOrd="0" presId="urn:microsoft.com/office/officeart/2005/8/layout/gear1"/>
    <dgm:cxn modelId="{8E702B7C-A7D0-4D39-A807-06E8575D8001}" type="presOf" srcId="{327304F0-4198-46CF-9871-EA8A714473AD}" destId="{AE5EF3FE-CBE9-4D3C-94BE-E2E5B78B108B}" srcOrd="0" destOrd="0" presId="urn:microsoft.com/office/officeart/2005/8/layout/gear1"/>
    <dgm:cxn modelId="{69475D7F-3298-4E02-ADCD-A926252CCBFD}" srcId="{8DA8909F-46F9-4A66-BCD3-ABFA55790674}" destId="{B327A9A9-6804-4405-8195-1FB0420F724F}" srcOrd="0" destOrd="0" parTransId="{F1151A7B-695D-4D66-BD4B-3E489154A18E}" sibTransId="{327304F0-4198-46CF-9871-EA8A714473AD}"/>
    <dgm:cxn modelId="{27F73982-C3C4-4955-8463-4C418B833AFA}" type="presOf" srcId="{E695339D-241F-435B-AA28-4717E7631FD0}" destId="{E0415081-1D5E-4B6B-B322-FEAE99406382}" srcOrd="2" destOrd="0" presId="urn:microsoft.com/office/officeart/2005/8/layout/gear1"/>
    <dgm:cxn modelId="{522B559A-0AC8-4E83-8A82-0C31C21CB19A}" type="presOf" srcId="{E695339D-241F-435B-AA28-4717E7631FD0}" destId="{9B8AE0AE-270E-46FF-8F45-8F3C24C16DB1}" srcOrd="1" destOrd="0" presId="urn:microsoft.com/office/officeart/2005/8/layout/gear1"/>
    <dgm:cxn modelId="{4F91299B-415E-430E-89E6-3A3772EFCD06}" type="presOf" srcId="{B327A9A9-6804-4405-8195-1FB0420F724F}" destId="{C1A93BCD-DF4F-4B2A-AC10-6AA084B9D4F9}" srcOrd="1" destOrd="0" presId="urn:microsoft.com/office/officeart/2005/8/layout/gear1"/>
    <dgm:cxn modelId="{D02AB7CE-57EB-4308-8231-6FEB74337CE2}" type="presOf" srcId="{8DA8909F-46F9-4A66-BCD3-ABFA55790674}" destId="{A505D404-E661-4858-AD05-1E9F6D25A292}" srcOrd="0" destOrd="0" presId="urn:microsoft.com/office/officeart/2005/8/layout/gear1"/>
    <dgm:cxn modelId="{4F8DB9D9-6CFD-407A-A837-8F25BF9CE4E2}" type="presOf" srcId="{E695339D-241F-435B-AA28-4717E7631FD0}" destId="{99DF4CCB-05A2-45A3-98C0-E162EA84E121}" srcOrd="0" destOrd="0" presId="urn:microsoft.com/office/officeart/2005/8/layout/gear1"/>
    <dgm:cxn modelId="{D30C46DA-D0C6-4E7B-A611-40A513D143EE}" type="presOf" srcId="{18204D2C-F664-47EF-9683-5880A3B45BC8}" destId="{1E012283-389F-4A3F-A333-92929D1210D8}" srcOrd="1" destOrd="0" presId="urn:microsoft.com/office/officeart/2005/8/layout/gear1"/>
    <dgm:cxn modelId="{C00860DC-FD36-4ECF-92EC-AB55A4770EF9}" type="presOf" srcId="{B327A9A9-6804-4405-8195-1FB0420F724F}" destId="{C3A21EBB-2AE1-4B89-AA50-FC201E6B61FE}" srcOrd="0" destOrd="0" presId="urn:microsoft.com/office/officeart/2005/8/layout/gear1"/>
    <dgm:cxn modelId="{D4A21BED-8CF6-4528-BBF4-BDA7EC94F0F2}" type="presOf" srcId="{18204D2C-F664-47EF-9683-5880A3B45BC8}" destId="{9EBC8015-7C2D-4136-AF61-C638AEF51DF2}" srcOrd="2" destOrd="0" presId="urn:microsoft.com/office/officeart/2005/8/layout/gear1"/>
    <dgm:cxn modelId="{0A884920-53B3-419C-939E-70C74E3C70C1}" type="presParOf" srcId="{A505D404-E661-4858-AD05-1E9F6D25A292}" destId="{C3A21EBB-2AE1-4B89-AA50-FC201E6B61FE}" srcOrd="0" destOrd="0" presId="urn:microsoft.com/office/officeart/2005/8/layout/gear1"/>
    <dgm:cxn modelId="{C3C67A74-F8D0-4519-BDFC-714036B9A0FA}" type="presParOf" srcId="{A505D404-E661-4858-AD05-1E9F6D25A292}" destId="{C1A93BCD-DF4F-4B2A-AC10-6AA084B9D4F9}" srcOrd="1" destOrd="0" presId="urn:microsoft.com/office/officeart/2005/8/layout/gear1"/>
    <dgm:cxn modelId="{F358ADC4-1873-41A2-A79A-5ADC0BDC6722}" type="presParOf" srcId="{A505D404-E661-4858-AD05-1E9F6D25A292}" destId="{20A3D92B-FF81-4235-9F7C-134FEE949B30}" srcOrd="2" destOrd="0" presId="urn:microsoft.com/office/officeart/2005/8/layout/gear1"/>
    <dgm:cxn modelId="{87E72440-9B1C-48C5-9479-03C1288E9BE1}" type="presParOf" srcId="{A505D404-E661-4858-AD05-1E9F6D25A292}" destId="{99DF4CCB-05A2-45A3-98C0-E162EA84E121}" srcOrd="3" destOrd="0" presId="urn:microsoft.com/office/officeart/2005/8/layout/gear1"/>
    <dgm:cxn modelId="{5DC490DD-8432-468A-BDAD-E41E0CB1FA2C}" type="presParOf" srcId="{A505D404-E661-4858-AD05-1E9F6D25A292}" destId="{9B8AE0AE-270E-46FF-8F45-8F3C24C16DB1}" srcOrd="4" destOrd="0" presId="urn:microsoft.com/office/officeart/2005/8/layout/gear1"/>
    <dgm:cxn modelId="{57945AB2-07DF-4B09-B7EE-342709D871B9}" type="presParOf" srcId="{A505D404-E661-4858-AD05-1E9F6D25A292}" destId="{E0415081-1D5E-4B6B-B322-FEAE99406382}" srcOrd="5" destOrd="0" presId="urn:microsoft.com/office/officeart/2005/8/layout/gear1"/>
    <dgm:cxn modelId="{DC6B1899-6D80-487F-AB9C-8C7D8E15EEA5}" type="presParOf" srcId="{A505D404-E661-4858-AD05-1E9F6D25A292}" destId="{EE5EF846-8D82-4A7A-BB44-F15D730B30F3}" srcOrd="6" destOrd="0" presId="urn:microsoft.com/office/officeart/2005/8/layout/gear1"/>
    <dgm:cxn modelId="{2D432DA7-D338-4F8B-BE6E-98D0F7097890}" type="presParOf" srcId="{A505D404-E661-4858-AD05-1E9F6D25A292}" destId="{1E012283-389F-4A3F-A333-92929D1210D8}" srcOrd="7" destOrd="0" presId="urn:microsoft.com/office/officeart/2005/8/layout/gear1"/>
    <dgm:cxn modelId="{D37D160A-088F-41EB-8FAA-0C716F6A45F8}" type="presParOf" srcId="{A505D404-E661-4858-AD05-1E9F6D25A292}" destId="{9EBC8015-7C2D-4136-AF61-C638AEF51DF2}" srcOrd="8" destOrd="0" presId="urn:microsoft.com/office/officeart/2005/8/layout/gear1"/>
    <dgm:cxn modelId="{7E18EC0F-A2C5-4653-831F-20B16010B5B0}" type="presParOf" srcId="{A505D404-E661-4858-AD05-1E9F6D25A292}" destId="{CB46E850-A840-42EA-992B-F7002D533613}" srcOrd="9" destOrd="0" presId="urn:microsoft.com/office/officeart/2005/8/layout/gear1"/>
    <dgm:cxn modelId="{CBDE65B7-EB4A-47EE-B833-E145E97CDFFF}" type="presParOf" srcId="{A505D404-E661-4858-AD05-1E9F6D25A292}" destId="{AE5EF3FE-CBE9-4D3C-94BE-E2E5B78B108B}" srcOrd="10" destOrd="0" presId="urn:microsoft.com/office/officeart/2005/8/layout/gear1"/>
    <dgm:cxn modelId="{C291B8D7-A1F5-4F91-A21B-79238D9642B9}" type="presParOf" srcId="{A505D404-E661-4858-AD05-1E9F6D25A292}" destId="{A08A5D24-8903-4D90-8598-715514BCCB7F}" srcOrd="11" destOrd="0" presId="urn:microsoft.com/office/officeart/2005/8/layout/gear1"/>
    <dgm:cxn modelId="{FFD3EDEB-DB3B-4A61-891C-46DFF9125B37}" type="presParOf" srcId="{A505D404-E661-4858-AD05-1E9F6D25A292}" destId="{B67A4C40-7402-43B5-A498-E44AE60788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E9243-C8E2-446B-AD50-74B3EAF7BEB0}" type="doc">
      <dgm:prSet loTypeId="urn:microsoft.com/office/officeart/2005/8/layout/funnel1" loCatId="relationship" qsTypeId="urn:microsoft.com/office/officeart/2005/8/quickstyle/simple1#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F824977A-DFF9-4A1D-9A6F-8BFFB09C4010}">
      <dgm:prSet phldrT="[Texto]"/>
      <dgm:spPr/>
      <dgm:t>
        <a:bodyPr/>
        <a:lstStyle/>
        <a:p>
          <a:r>
            <a:rPr lang="es-ES" dirty="0"/>
            <a:t>Trabajo Infantil</a:t>
          </a:r>
        </a:p>
      </dgm:t>
    </dgm:pt>
    <dgm:pt modelId="{C44BC3FE-FB68-4374-83AF-F47A6A7BA987}" type="parTrans" cxnId="{3328AF85-C7D9-4DC8-8035-34984F436592}">
      <dgm:prSet/>
      <dgm:spPr/>
      <dgm:t>
        <a:bodyPr/>
        <a:lstStyle/>
        <a:p>
          <a:endParaRPr lang="es-ES"/>
        </a:p>
      </dgm:t>
    </dgm:pt>
    <dgm:pt modelId="{910EF00D-41FA-4E89-8876-05386C0CCA05}" type="sibTrans" cxnId="{3328AF85-C7D9-4DC8-8035-34984F436592}">
      <dgm:prSet/>
      <dgm:spPr/>
      <dgm:t>
        <a:bodyPr/>
        <a:lstStyle/>
        <a:p>
          <a:endParaRPr lang="es-ES"/>
        </a:p>
      </dgm:t>
    </dgm:pt>
    <dgm:pt modelId="{F41D7976-FEFD-415B-99D3-CDDB36585D9C}">
      <dgm:prSet phldrT="[Texto]"/>
      <dgm:spPr/>
      <dgm:t>
        <a:bodyPr/>
        <a:lstStyle/>
        <a:p>
          <a:r>
            <a:rPr lang="es-ES" dirty="0"/>
            <a:t>Trabajo esclavo</a:t>
          </a:r>
        </a:p>
      </dgm:t>
    </dgm:pt>
    <dgm:pt modelId="{97CB9228-A41F-401E-A6C7-6FDB9C6C5682}" type="parTrans" cxnId="{47905F8A-2F76-4D1F-9AE2-4ED695A28C33}">
      <dgm:prSet/>
      <dgm:spPr/>
      <dgm:t>
        <a:bodyPr/>
        <a:lstStyle/>
        <a:p>
          <a:endParaRPr lang="es-ES"/>
        </a:p>
      </dgm:t>
    </dgm:pt>
    <dgm:pt modelId="{3F6E10A4-ABDF-4624-9A26-73E4F094396C}" type="sibTrans" cxnId="{47905F8A-2F76-4D1F-9AE2-4ED695A28C33}">
      <dgm:prSet/>
      <dgm:spPr/>
      <dgm:t>
        <a:bodyPr/>
        <a:lstStyle/>
        <a:p>
          <a:endParaRPr lang="es-ES"/>
        </a:p>
      </dgm:t>
    </dgm:pt>
    <dgm:pt modelId="{E7612637-B8E0-43C1-9FD3-F170E14924D4}">
      <dgm:prSet phldrT="[Texto]"/>
      <dgm:spPr/>
      <dgm:t>
        <a:bodyPr/>
        <a:lstStyle/>
        <a:p>
          <a:r>
            <a:rPr lang="es-ES" dirty="0"/>
            <a:t>Trata de personas</a:t>
          </a:r>
        </a:p>
      </dgm:t>
    </dgm:pt>
    <dgm:pt modelId="{68F7EDF0-6B8D-476E-A5AB-81030FA10817}" type="parTrans" cxnId="{A2A19CCF-1AD6-4DCF-8974-9FA1C104CA59}">
      <dgm:prSet/>
      <dgm:spPr/>
      <dgm:t>
        <a:bodyPr/>
        <a:lstStyle/>
        <a:p>
          <a:endParaRPr lang="es-ES"/>
        </a:p>
      </dgm:t>
    </dgm:pt>
    <dgm:pt modelId="{DB2F210E-A339-4A30-A910-A8C3AD0C5DF1}" type="sibTrans" cxnId="{A2A19CCF-1AD6-4DCF-8974-9FA1C104CA59}">
      <dgm:prSet/>
      <dgm:spPr/>
      <dgm:t>
        <a:bodyPr/>
        <a:lstStyle/>
        <a:p>
          <a:endParaRPr lang="es-ES"/>
        </a:p>
      </dgm:t>
    </dgm:pt>
    <dgm:pt modelId="{E69C9562-D9E0-4FB5-8389-70F260BE0F92}">
      <dgm:prSet phldrT="[Texto]"/>
      <dgm:spPr/>
      <dgm:t>
        <a:bodyPr/>
        <a:lstStyle/>
        <a:p>
          <a:r>
            <a:rPr lang="es-ES" dirty="0"/>
            <a:t>Mitigar riesgos</a:t>
          </a:r>
        </a:p>
      </dgm:t>
    </dgm:pt>
    <dgm:pt modelId="{53F75816-FCDF-49DA-BB36-DB001D50C54A}" type="parTrans" cxnId="{E7CABA25-EFEE-420F-A3B9-35F260BF97D9}">
      <dgm:prSet/>
      <dgm:spPr/>
      <dgm:t>
        <a:bodyPr/>
        <a:lstStyle/>
        <a:p>
          <a:endParaRPr lang="es-ES"/>
        </a:p>
      </dgm:t>
    </dgm:pt>
    <dgm:pt modelId="{ADDCEF2A-7ABA-45E3-A7D3-138A79349D3C}" type="sibTrans" cxnId="{E7CABA25-EFEE-420F-A3B9-35F260BF97D9}">
      <dgm:prSet/>
      <dgm:spPr/>
      <dgm:t>
        <a:bodyPr/>
        <a:lstStyle/>
        <a:p>
          <a:endParaRPr lang="es-ES"/>
        </a:p>
      </dgm:t>
    </dgm:pt>
    <dgm:pt modelId="{CA2A315B-0F20-4F7D-8FF4-EE0728F02CF7}" type="pres">
      <dgm:prSet presAssocID="{82CE9243-C8E2-446B-AD50-74B3EAF7BEB0}" presName="Name0" presStyleCnt="0">
        <dgm:presLayoutVars>
          <dgm:chMax val="4"/>
          <dgm:resizeHandles val="exact"/>
        </dgm:presLayoutVars>
      </dgm:prSet>
      <dgm:spPr/>
    </dgm:pt>
    <dgm:pt modelId="{1A351939-53B2-44B6-8B4C-91094C87E7DB}" type="pres">
      <dgm:prSet presAssocID="{82CE9243-C8E2-446B-AD50-74B3EAF7BEB0}" presName="ellipse" presStyleLbl="trBgShp" presStyleIdx="0" presStyleCnt="1"/>
      <dgm:spPr/>
    </dgm:pt>
    <dgm:pt modelId="{D229364D-04FF-49E9-956E-1E721D36AB45}" type="pres">
      <dgm:prSet presAssocID="{82CE9243-C8E2-446B-AD50-74B3EAF7BEB0}" presName="arrow1" presStyleLbl="fgShp" presStyleIdx="0" presStyleCnt="1"/>
      <dgm:spPr/>
    </dgm:pt>
    <dgm:pt modelId="{3D2F5520-771F-44CA-8BD6-DE52ADF2DB90}" type="pres">
      <dgm:prSet presAssocID="{82CE9243-C8E2-446B-AD50-74B3EAF7BEB0}" presName="rectangle" presStyleLbl="revTx" presStyleIdx="0" presStyleCnt="1">
        <dgm:presLayoutVars>
          <dgm:bulletEnabled val="1"/>
        </dgm:presLayoutVars>
      </dgm:prSet>
      <dgm:spPr/>
    </dgm:pt>
    <dgm:pt modelId="{E3B7F4D7-AD0B-41E6-BD53-02073320E68F}" type="pres">
      <dgm:prSet presAssocID="{F41D7976-FEFD-415B-99D3-CDDB36585D9C}" presName="item1" presStyleLbl="node1" presStyleIdx="0" presStyleCnt="3">
        <dgm:presLayoutVars>
          <dgm:bulletEnabled val="1"/>
        </dgm:presLayoutVars>
      </dgm:prSet>
      <dgm:spPr/>
    </dgm:pt>
    <dgm:pt modelId="{94C321BE-84B1-48FA-9FBC-19F4258557FE}" type="pres">
      <dgm:prSet presAssocID="{E7612637-B8E0-43C1-9FD3-F170E14924D4}" presName="item2" presStyleLbl="node1" presStyleIdx="1" presStyleCnt="3">
        <dgm:presLayoutVars>
          <dgm:bulletEnabled val="1"/>
        </dgm:presLayoutVars>
      </dgm:prSet>
      <dgm:spPr/>
    </dgm:pt>
    <dgm:pt modelId="{73D92E16-6F7E-4E5E-ADF6-0FADF9FFB2B9}" type="pres">
      <dgm:prSet presAssocID="{E69C9562-D9E0-4FB5-8389-70F260BE0F92}" presName="item3" presStyleLbl="node1" presStyleIdx="2" presStyleCnt="3">
        <dgm:presLayoutVars>
          <dgm:bulletEnabled val="1"/>
        </dgm:presLayoutVars>
      </dgm:prSet>
      <dgm:spPr/>
    </dgm:pt>
    <dgm:pt modelId="{A168CA47-75F4-4278-96DF-231AD7A65F01}" type="pres">
      <dgm:prSet presAssocID="{82CE9243-C8E2-446B-AD50-74B3EAF7BEB0}" presName="funnel" presStyleLbl="trAlignAcc1" presStyleIdx="0" presStyleCnt="1"/>
      <dgm:spPr/>
    </dgm:pt>
  </dgm:ptLst>
  <dgm:cxnLst>
    <dgm:cxn modelId="{E7CABA25-EFEE-420F-A3B9-35F260BF97D9}" srcId="{82CE9243-C8E2-446B-AD50-74B3EAF7BEB0}" destId="{E69C9562-D9E0-4FB5-8389-70F260BE0F92}" srcOrd="3" destOrd="0" parTransId="{53F75816-FCDF-49DA-BB36-DB001D50C54A}" sibTransId="{ADDCEF2A-7ABA-45E3-A7D3-138A79349D3C}"/>
    <dgm:cxn modelId="{752AFD4C-46E7-4F96-8123-342E5C6CDFAF}" type="presOf" srcId="{E69C9562-D9E0-4FB5-8389-70F260BE0F92}" destId="{3D2F5520-771F-44CA-8BD6-DE52ADF2DB90}" srcOrd="0" destOrd="0" presId="urn:microsoft.com/office/officeart/2005/8/layout/funnel1"/>
    <dgm:cxn modelId="{AC550B57-15E2-427E-8901-E313DF50F037}" type="presOf" srcId="{82CE9243-C8E2-446B-AD50-74B3EAF7BEB0}" destId="{CA2A315B-0F20-4F7D-8FF4-EE0728F02CF7}" srcOrd="0" destOrd="0" presId="urn:microsoft.com/office/officeart/2005/8/layout/funnel1"/>
    <dgm:cxn modelId="{3328AF85-C7D9-4DC8-8035-34984F436592}" srcId="{82CE9243-C8E2-446B-AD50-74B3EAF7BEB0}" destId="{F824977A-DFF9-4A1D-9A6F-8BFFB09C4010}" srcOrd="0" destOrd="0" parTransId="{C44BC3FE-FB68-4374-83AF-F47A6A7BA987}" sibTransId="{910EF00D-41FA-4E89-8876-05386C0CCA05}"/>
    <dgm:cxn modelId="{47905F8A-2F76-4D1F-9AE2-4ED695A28C33}" srcId="{82CE9243-C8E2-446B-AD50-74B3EAF7BEB0}" destId="{F41D7976-FEFD-415B-99D3-CDDB36585D9C}" srcOrd="1" destOrd="0" parTransId="{97CB9228-A41F-401E-A6C7-6FDB9C6C5682}" sibTransId="{3F6E10A4-ABDF-4624-9A26-73E4F094396C}"/>
    <dgm:cxn modelId="{BACCAB9B-0E0E-44F8-BDB3-2B6F8E7D82DD}" type="presOf" srcId="{F41D7976-FEFD-415B-99D3-CDDB36585D9C}" destId="{94C321BE-84B1-48FA-9FBC-19F4258557FE}" srcOrd="0" destOrd="0" presId="urn:microsoft.com/office/officeart/2005/8/layout/funnel1"/>
    <dgm:cxn modelId="{624938C4-1F26-458E-9FFE-E38A9B566BA5}" type="presOf" srcId="{F824977A-DFF9-4A1D-9A6F-8BFFB09C4010}" destId="{73D92E16-6F7E-4E5E-ADF6-0FADF9FFB2B9}" srcOrd="0" destOrd="0" presId="urn:microsoft.com/office/officeart/2005/8/layout/funnel1"/>
    <dgm:cxn modelId="{A2A19CCF-1AD6-4DCF-8974-9FA1C104CA59}" srcId="{82CE9243-C8E2-446B-AD50-74B3EAF7BEB0}" destId="{E7612637-B8E0-43C1-9FD3-F170E14924D4}" srcOrd="2" destOrd="0" parTransId="{68F7EDF0-6B8D-476E-A5AB-81030FA10817}" sibTransId="{DB2F210E-A339-4A30-A910-A8C3AD0C5DF1}"/>
    <dgm:cxn modelId="{1DE628EF-591F-443F-8DE3-7C81C183F093}" type="presOf" srcId="{E7612637-B8E0-43C1-9FD3-F170E14924D4}" destId="{E3B7F4D7-AD0B-41E6-BD53-02073320E68F}" srcOrd="0" destOrd="0" presId="urn:microsoft.com/office/officeart/2005/8/layout/funnel1"/>
    <dgm:cxn modelId="{9DE68D09-2556-4A98-A033-6E6260D7FF31}" type="presParOf" srcId="{CA2A315B-0F20-4F7D-8FF4-EE0728F02CF7}" destId="{1A351939-53B2-44B6-8B4C-91094C87E7DB}" srcOrd="0" destOrd="0" presId="urn:microsoft.com/office/officeart/2005/8/layout/funnel1"/>
    <dgm:cxn modelId="{8858F32D-6631-4EDC-933C-F4523C465901}" type="presParOf" srcId="{CA2A315B-0F20-4F7D-8FF4-EE0728F02CF7}" destId="{D229364D-04FF-49E9-956E-1E721D36AB45}" srcOrd="1" destOrd="0" presId="urn:microsoft.com/office/officeart/2005/8/layout/funnel1"/>
    <dgm:cxn modelId="{FC32E60B-6DFD-4182-AA92-1A075647A1FD}" type="presParOf" srcId="{CA2A315B-0F20-4F7D-8FF4-EE0728F02CF7}" destId="{3D2F5520-771F-44CA-8BD6-DE52ADF2DB90}" srcOrd="2" destOrd="0" presId="urn:microsoft.com/office/officeart/2005/8/layout/funnel1"/>
    <dgm:cxn modelId="{CC71056F-0D9D-4335-959E-CA57AA5404F8}" type="presParOf" srcId="{CA2A315B-0F20-4F7D-8FF4-EE0728F02CF7}" destId="{E3B7F4D7-AD0B-41E6-BD53-02073320E68F}" srcOrd="3" destOrd="0" presId="urn:microsoft.com/office/officeart/2005/8/layout/funnel1"/>
    <dgm:cxn modelId="{BDEB0C58-1A28-4FAF-850F-94E42CB135EB}" type="presParOf" srcId="{CA2A315B-0F20-4F7D-8FF4-EE0728F02CF7}" destId="{94C321BE-84B1-48FA-9FBC-19F4258557FE}" srcOrd="4" destOrd="0" presId="urn:microsoft.com/office/officeart/2005/8/layout/funnel1"/>
    <dgm:cxn modelId="{FBDE7045-34A1-4B09-85C6-96C5EE68716E}" type="presParOf" srcId="{CA2A315B-0F20-4F7D-8FF4-EE0728F02CF7}" destId="{73D92E16-6F7E-4E5E-ADF6-0FADF9FFB2B9}" srcOrd="5" destOrd="0" presId="urn:microsoft.com/office/officeart/2005/8/layout/funnel1"/>
    <dgm:cxn modelId="{F67C341D-61ED-4815-9F2D-227AB6289BD0}" type="presParOf" srcId="{CA2A315B-0F20-4F7D-8FF4-EE0728F02CF7}" destId="{A168CA47-75F4-4278-96DF-231AD7A65F0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2B30A5-5D02-49A8-B187-AD4DEE73D0B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D700F360-6757-4CC8-8985-1E270465B410}">
      <dgm:prSet/>
      <dgm:spPr/>
      <dgm:t>
        <a:bodyPr/>
        <a:lstStyle/>
        <a:p>
          <a:pPr rtl="0"/>
          <a:r>
            <a:rPr lang="es-ES" dirty="0"/>
            <a:t>Trabajo Infantil </a:t>
          </a:r>
        </a:p>
      </dgm:t>
    </dgm:pt>
    <dgm:pt modelId="{45FF46A0-7F4D-45F2-81BF-8A8BA2D9D37D}" type="parTrans" cxnId="{1114C458-027F-47C5-8E9B-B687E70CD5A5}">
      <dgm:prSet/>
      <dgm:spPr/>
      <dgm:t>
        <a:bodyPr/>
        <a:lstStyle/>
        <a:p>
          <a:endParaRPr lang="es-ES"/>
        </a:p>
      </dgm:t>
    </dgm:pt>
    <dgm:pt modelId="{30996AD4-8111-489A-B0CD-9911FCA92BFC}" type="sibTrans" cxnId="{1114C458-027F-47C5-8E9B-B687E70CD5A5}">
      <dgm:prSet/>
      <dgm:spPr/>
      <dgm:t>
        <a:bodyPr/>
        <a:lstStyle/>
        <a:p>
          <a:endParaRPr lang="es-ES"/>
        </a:p>
      </dgm:t>
    </dgm:pt>
    <dgm:pt modelId="{F3BDF4B5-027A-4D31-B363-DAB2CAD024A6}" type="pres">
      <dgm:prSet presAssocID="{2F2B30A5-5D02-49A8-B187-AD4DEE73D0BE}" presName="linear" presStyleCnt="0">
        <dgm:presLayoutVars>
          <dgm:animLvl val="lvl"/>
          <dgm:resizeHandles val="exact"/>
        </dgm:presLayoutVars>
      </dgm:prSet>
      <dgm:spPr/>
    </dgm:pt>
    <dgm:pt modelId="{936EC402-1C3F-46D6-9C69-0B120C12211A}" type="pres">
      <dgm:prSet presAssocID="{D700F360-6757-4CC8-8985-1E270465B41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27BD773-9D07-4162-AECB-BD73B3D9BC28}" type="presOf" srcId="{D700F360-6757-4CC8-8985-1E270465B410}" destId="{936EC402-1C3F-46D6-9C69-0B120C12211A}" srcOrd="0" destOrd="0" presId="urn:microsoft.com/office/officeart/2005/8/layout/vList2"/>
    <dgm:cxn modelId="{5D48B675-433A-4EC6-9F9E-9AA707170109}" type="presOf" srcId="{2F2B30A5-5D02-49A8-B187-AD4DEE73D0BE}" destId="{F3BDF4B5-027A-4D31-B363-DAB2CAD024A6}" srcOrd="0" destOrd="0" presId="urn:microsoft.com/office/officeart/2005/8/layout/vList2"/>
    <dgm:cxn modelId="{1114C458-027F-47C5-8E9B-B687E70CD5A5}" srcId="{2F2B30A5-5D02-49A8-B187-AD4DEE73D0BE}" destId="{D700F360-6757-4CC8-8985-1E270465B410}" srcOrd="0" destOrd="0" parTransId="{45FF46A0-7F4D-45F2-81BF-8A8BA2D9D37D}" sibTransId="{30996AD4-8111-489A-B0CD-9911FCA92BFC}"/>
    <dgm:cxn modelId="{9C73517E-69DE-44C2-AEFD-EEA1C54EB4FB}" type="presParOf" srcId="{F3BDF4B5-027A-4D31-B363-DAB2CAD024A6}" destId="{936EC402-1C3F-46D6-9C69-0B120C1221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862F3D-8FF7-4441-BF9A-CAFCCEA8229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CA5DA52E-0A53-4159-B7FB-69DD147C8632}">
      <dgm:prSet/>
      <dgm:spPr/>
      <dgm:t>
        <a:bodyPr/>
        <a:lstStyle/>
        <a:p>
          <a:pPr rtl="0"/>
          <a:r>
            <a:rPr lang="es-ES" b="1" dirty="0"/>
            <a:t>Trabajo infantil en sentido estricto</a:t>
          </a:r>
          <a:r>
            <a:rPr lang="es-ES" dirty="0"/>
            <a:t>, esto es, toda actividad que implique la participación de niños, niñas y adolescentes en actividades económicas orientadas al mercado, independientemente de la relación de dependencia laboral o la prestación de servicios que realice.</a:t>
          </a:r>
        </a:p>
      </dgm:t>
    </dgm:pt>
    <dgm:pt modelId="{3052EE57-2AA4-40C6-B5CD-9DFAAAC9E401}" type="parTrans" cxnId="{34E66E2B-4BF5-4566-A857-4E2DB2B34535}">
      <dgm:prSet/>
      <dgm:spPr/>
      <dgm:t>
        <a:bodyPr/>
        <a:lstStyle/>
        <a:p>
          <a:endParaRPr lang="es-ES"/>
        </a:p>
      </dgm:t>
    </dgm:pt>
    <dgm:pt modelId="{C6203BF7-48B9-4F8B-9C0E-C0749056D7FC}" type="sibTrans" cxnId="{34E66E2B-4BF5-4566-A857-4E2DB2B34535}">
      <dgm:prSet/>
      <dgm:spPr/>
      <dgm:t>
        <a:bodyPr/>
        <a:lstStyle/>
        <a:p>
          <a:endParaRPr lang="es-ES"/>
        </a:p>
      </dgm:t>
    </dgm:pt>
    <dgm:pt modelId="{216D16D1-5D81-4953-8B8B-1E50EE9DF3A2}">
      <dgm:prSet/>
      <dgm:spPr/>
      <dgm:t>
        <a:bodyPr/>
        <a:lstStyle/>
        <a:p>
          <a:pPr rtl="0"/>
          <a:r>
            <a:rPr lang="es-ES" b="1" dirty="0"/>
            <a:t>Autoconsumo</a:t>
          </a:r>
          <a:r>
            <a:rPr lang="es-ES" dirty="0"/>
            <a:t>, esto es, la producción y elaboración de productos primarios para consumo del hogar (trabajo en huertas, granjas, etc.) y la auto-construcción y reparación de la propia vivienda.</a:t>
          </a:r>
        </a:p>
      </dgm:t>
    </dgm:pt>
    <dgm:pt modelId="{777CEB40-ADD1-43B6-AB26-3729FD818BE1}" type="parTrans" cxnId="{C32A85C1-D790-4C72-B792-B7B5C66BE0DD}">
      <dgm:prSet/>
      <dgm:spPr/>
      <dgm:t>
        <a:bodyPr/>
        <a:lstStyle/>
        <a:p>
          <a:endParaRPr lang="es-ES"/>
        </a:p>
      </dgm:t>
    </dgm:pt>
    <dgm:pt modelId="{042A5BEE-D886-4783-8487-708EE49A98CA}" type="sibTrans" cxnId="{C32A85C1-D790-4C72-B792-B7B5C66BE0DD}">
      <dgm:prSet/>
      <dgm:spPr/>
      <dgm:t>
        <a:bodyPr/>
        <a:lstStyle/>
        <a:p>
          <a:endParaRPr lang="es-ES"/>
        </a:p>
      </dgm:t>
    </dgm:pt>
    <dgm:pt modelId="{6C53A94A-D0B9-4942-AB78-7C0BEC1479BD}">
      <dgm:prSet/>
      <dgm:spPr/>
      <dgm:t>
        <a:bodyPr/>
        <a:lstStyle/>
        <a:p>
          <a:pPr rtl="0"/>
          <a:r>
            <a:rPr lang="es-ES" b="1" dirty="0"/>
            <a:t>Actividad doméstica</a:t>
          </a:r>
          <a:r>
            <a:rPr lang="es-ES" dirty="0"/>
            <a:t>, que es la que se realiza en el propio hogar, obstaculizando el desarrollo del niño en la escuela, el estudio, el juego y el descanso.</a:t>
          </a:r>
          <a:endParaRPr lang="es-ES" b="1" dirty="0"/>
        </a:p>
      </dgm:t>
    </dgm:pt>
    <dgm:pt modelId="{6B1418E1-F489-4822-AE32-F0292C54B38C}" type="parTrans" cxnId="{05000591-A0A2-4B97-824F-612832D998FE}">
      <dgm:prSet/>
      <dgm:spPr/>
      <dgm:t>
        <a:bodyPr/>
        <a:lstStyle/>
        <a:p>
          <a:endParaRPr lang="es-ES"/>
        </a:p>
      </dgm:t>
    </dgm:pt>
    <dgm:pt modelId="{EA78A176-A102-4879-8F9B-EA904AB983BB}" type="sibTrans" cxnId="{05000591-A0A2-4B97-824F-612832D998FE}">
      <dgm:prSet/>
      <dgm:spPr/>
      <dgm:t>
        <a:bodyPr/>
        <a:lstStyle/>
        <a:p>
          <a:endParaRPr lang="es-ES"/>
        </a:p>
      </dgm:t>
    </dgm:pt>
    <dgm:pt modelId="{2E345A5A-F273-43B0-A73F-FC562102088F}" type="pres">
      <dgm:prSet presAssocID="{36862F3D-8FF7-4441-BF9A-CAFCCEA82295}" presName="linear" presStyleCnt="0">
        <dgm:presLayoutVars>
          <dgm:animLvl val="lvl"/>
          <dgm:resizeHandles val="exact"/>
        </dgm:presLayoutVars>
      </dgm:prSet>
      <dgm:spPr/>
    </dgm:pt>
    <dgm:pt modelId="{C240BCF4-0BB7-4151-A3F7-065A4D3E714B}" type="pres">
      <dgm:prSet presAssocID="{CA5DA52E-0A53-4159-B7FB-69DD147C86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7067DD-1A12-4E10-BA93-76101BEB1536}" type="pres">
      <dgm:prSet presAssocID="{C6203BF7-48B9-4F8B-9C0E-C0749056D7FC}" presName="spacer" presStyleCnt="0"/>
      <dgm:spPr/>
    </dgm:pt>
    <dgm:pt modelId="{ACBBB914-E7B0-4D20-9584-8D390A1DCEBD}" type="pres">
      <dgm:prSet presAssocID="{216D16D1-5D81-4953-8B8B-1E50EE9DF3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2BF4F92-A2B7-4DAC-A090-E37E88DE052D}" type="pres">
      <dgm:prSet presAssocID="{042A5BEE-D886-4783-8487-708EE49A98CA}" presName="spacer" presStyleCnt="0"/>
      <dgm:spPr/>
    </dgm:pt>
    <dgm:pt modelId="{7DD1E215-1CEE-4FBB-8B57-9878A7E901F5}" type="pres">
      <dgm:prSet presAssocID="{6C53A94A-D0B9-4942-AB78-7C0BEC1479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4E66E2B-4BF5-4566-A857-4E2DB2B34535}" srcId="{36862F3D-8FF7-4441-BF9A-CAFCCEA82295}" destId="{CA5DA52E-0A53-4159-B7FB-69DD147C8632}" srcOrd="0" destOrd="0" parTransId="{3052EE57-2AA4-40C6-B5CD-9DFAAAC9E401}" sibTransId="{C6203BF7-48B9-4F8B-9C0E-C0749056D7FC}"/>
    <dgm:cxn modelId="{992C9846-826C-4FA2-BBEB-991EE789DEF6}" type="presOf" srcId="{216D16D1-5D81-4953-8B8B-1E50EE9DF3A2}" destId="{ACBBB914-E7B0-4D20-9584-8D390A1DCEBD}" srcOrd="0" destOrd="0" presId="urn:microsoft.com/office/officeart/2005/8/layout/vList2"/>
    <dgm:cxn modelId="{D0F35B6F-D041-442A-9214-8BC04997C5BB}" type="presOf" srcId="{6C53A94A-D0B9-4942-AB78-7C0BEC1479BD}" destId="{7DD1E215-1CEE-4FBB-8B57-9878A7E901F5}" srcOrd="0" destOrd="0" presId="urn:microsoft.com/office/officeart/2005/8/layout/vList2"/>
    <dgm:cxn modelId="{B3569287-561C-42A1-A6B4-F46DCFECE0D9}" type="presOf" srcId="{CA5DA52E-0A53-4159-B7FB-69DD147C8632}" destId="{C240BCF4-0BB7-4151-A3F7-065A4D3E714B}" srcOrd="0" destOrd="0" presId="urn:microsoft.com/office/officeart/2005/8/layout/vList2"/>
    <dgm:cxn modelId="{05000591-A0A2-4B97-824F-612832D998FE}" srcId="{36862F3D-8FF7-4441-BF9A-CAFCCEA82295}" destId="{6C53A94A-D0B9-4942-AB78-7C0BEC1479BD}" srcOrd="2" destOrd="0" parTransId="{6B1418E1-F489-4822-AE32-F0292C54B38C}" sibTransId="{EA78A176-A102-4879-8F9B-EA904AB983BB}"/>
    <dgm:cxn modelId="{6494FDA8-EADA-4BB6-88D9-B566D7D05AC5}" type="presOf" srcId="{36862F3D-8FF7-4441-BF9A-CAFCCEA82295}" destId="{2E345A5A-F273-43B0-A73F-FC562102088F}" srcOrd="0" destOrd="0" presId="urn:microsoft.com/office/officeart/2005/8/layout/vList2"/>
    <dgm:cxn modelId="{C32A85C1-D790-4C72-B792-B7B5C66BE0DD}" srcId="{36862F3D-8FF7-4441-BF9A-CAFCCEA82295}" destId="{216D16D1-5D81-4953-8B8B-1E50EE9DF3A2}" srcOrd="1" destOrd="0" parTransId="{777CEB40-ADD1-43B6-AB26-3729FD818BE1}" sibTransId="{042A5BEE-D886-4783-8487-708EE49A98CA}"/>
    <dgm:cxn modelId="{467B2627-CBEC-4B8D-8A1A-5AC55896D241}" type="presParOf" srcId="{2E345A5A-F273-43B0-A73F-FC562102088F}" destId="{C240BCF4-0BB7-4151-A3F7-065A4D3E714B}" srcOrd="0" destOrd="0" presId="urn:microsoft.com/office/officeart/2005/8/layout/vList2"/>
    <dgm:cxn modelId="{E44AAD1B-1D48-4C24-8769-5BDFDD4936EE}" type="presParOf" srcId="{2E345A5A-F273-43B0-A73F-FC562102088F}" destId="{C17067DD-1A12-4E10-BA93-76101BEB1536}" srcOrd="1" destOrd="0" presId="urn:microsoft.com/office/officeart/2005/8/layout/vList2"/>
    <dgm:cxn modelId="{C23A8634-091B-4A63-AFDE-66AF193B939F}" type="presParOf" srcId="{2E345A5A-F273-43B0-A73F-FC562102088F}" destId="{ACBBB914-E7B0-4D20-9584-8D390A1DCEBD}" srcOrd="2" destOrd="0" presId="urn:microsoft.com/office/officeart/2005/8/layout/vList2"/>
    <dgm:cxn modelId="{EC07EE98-C114-47FA-B9DE-92A7ABEEB1E1}" type="presParOf" srcId="{2E345A5A-F273-43B0-A73F-FC562102088F}" destId="{82BF4F92-A2B7-4DAC-A090-E37E88DE052D}" srcOrd="3" destOrd="0" presId="urn:microsoft.com/office/officeart/2005/8/layout/vList2"/>
    <dgm:cxn modelId="{BA721947-F085-469D-B4FC-AB6A4FB525C0}" type="presParOf" srcId="{2E345A5A-F273-43B0-A73F-FC562102088F}" destId="{7DD1E215-1CEE-4FBB-8B57-9878A7E901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078E34-3225-4687-BD22-E6E14A1C7B3F}" type="doc">
      <dgm:prSet loTypeId="urn:microsoft.com/office/officeart/2005/8/layout/default#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1282D926-519A-468E-A2EF-39FB63F1A359}">
      <dgm:prSet custT="1"/>
      <dgm:spPr/>
      <dgm:t>
        <a:bodyPr/>
        <a:lstStyle/>
        <a:p>
          <a:pPr rtl="0"/>
          <a:r>
            <a:rPr lang="es-ES" sz="1600" dirty="0"/>
            <a:t>Débiles o insuficientes controles </a:t>
          </a:r>
          <a:r>
            <a:rPr lang="es-ES" sz="1600" dirty="0" err="1"/>
            <a:t>inspectivos</a:t>
          </a:r>
          <a:r>
            <a:rPr lang="es-ES" sz="1600" dirty="0"/>
            <a:t>, </a:t>
          </a:r>
        </a:p>
      </dgm:t>
    </dgm:pt>
    <dgm:pt modelId="{DDAEF2F9-8A2A-490F-941E-59A31B64D27D}" type="parTrans" cxnId="{7FD9D238-F829-48BC-AB4F-40A31684E6D2}">
      <dgm:prSet/>
      <dgm:spPr/>
      <dgm:t>
        <a:bodyPr/>
        <a:lstStyle/>
        <a:p>
          <a:endParaRPr lang="es-ES"/>
        </a:p>
      </dgm:t>
    </dgm:pt>
    <dgm:pt modelId="{AAD2B86B-741A-4F17-A79B-2EA87E734342}" type="sibTrans" cxnId="{7FD9D238-F829-48BC-AB4F-40A31684E6D2}">
      <dgm:prSet/>
      <dgm:spPr/>
      <dgm:t>
        <a:bodyPr/>
        <a:lstStyle/>
        <a:p>
          <a:endParaRPr lang="es-ES"/>
        </a:p>
      </dgm:t>
    </dgm:pt>
    <dgm:pt modelId="{B7D2466F-788D-4593-BF09-252025D66152}">
      <dgm:prSet custT="1"/>
      <dgm:spPr/>
      <dgm:t>
        <a:bodyPr/>
        <a:lstStyle/>
        <a:p>
          <a:pPr rtl="0"/>
          <a:r>
            <a:rPr lang="es-ES" sz="1600" dirty="0"/>
            <a:t>La persistencia de la modalidad de trabajo a destajo que facilita la participación de los niños en el trabajo que realiza el/la Jefe de familia para terceros</a:t>
          </a:r>
        </a:p>
      </dgm:t>
    </dgm:pt>
    <dgm:pt modelId="{BC96D823-A100-4BD0-AFA1-73ED65902CC9}" type="parTrans" cxnId="{A08FC5E7-EB19-43C5-9E9A-B5E0140B8EA7}">
      <dgm:prSet/>
      <dgm:spPr/>
      <dgm:t>
        <a:bodyPr/>
        <a:lstStyle/>
        <a:p>
          <a:endParaRPr lang="es-ES"/>
        </a:p>
      </dgm:t>
    </dgm:pt>
    <dgm:pt modelId="{2DE6C027-B7E1-4A60-9D4F-CAC25E205594}" type="sibTrans" cxnId="{A08FC5E7-EB19-43C5-9E9A-B5E0140B8EA7}">
      <dgm:prSet/>
      <dgm:spPr/>
      <dgm:t>
        <a:bodyPr/>
        <a:lstStyle/>
        <a:p>
          <a:endParaRPr lang="es-ES"/>
        </a:p>
      </dgm:t>
    </dgm:pt>
    <dgm:pt modelId="{2F855368-DC01-45EE-A9C3-EB3D07C0ABA7}">
      <dgm:prSet custT="1"/>
      <dgm:spPr/>
      <dgm:t>
        <a:bodyPr/>
        <a:lstStyle/>
        <a:p>
          <a:pPr rtl="0"/>
          <a:r>
            <a:rPr lang="es-ES" sz="1600" dirty="0"/>
            <a:t>Débiles o insuficientes controles en la cadena de valor; </a:t>
          </a:r>
        </a:p>
      </dgm:t>
    </dgm:pt>
    <dgm:pt modelId="{214EE8D9-354E-41C4-95E1-A8C6578A38E4}" type="parTrans" cxnId="{DF303431-0E66-4A88-B73D-0E972137E5D1}">
      <dgm:prSet/>
      <dgm:spPr/>
      <dgm:t>
        <a:bodyPr/>
        <a:lstStyle/>
        <a:p>
          <a:endParaRPr lang="es-ES"/>
        </a:p>
      </dgm:t>
    </dgm:pt>
    <dgm:pt modelId="{4C1A4E5E-78E1-4104-B12A-C8C46DCD7B65}" type="sibTrans" cxnId="{DF303431-0E66-4A88-B73D-0E972137E5D1}">
      <dgm:prSet/>
      <dgm:spPr/>
      <dgm:t>
        <a:bodyPr/>
        <a:lstStyle/>
        <a:p>
          <a:endParaRPr lang="es-ES"/>
        </a:p>
      </dgm:t>
    </dgm:pt>
    <dgm:pt modelId="{42188FC0-8ABB-4DAE-94CA-B8CE5DBAD07B}">
      <dgm:prSet custT="1"/>
      <dgm:spPr/>
      <dgm:t>
        <a:bodyPr/>
        <a:lstStyle/>
        <a:p>
          <a:pPr rtl="0"/>
          <a:r>
            <a:rPr lang="es-ES" sz="1600" dirty="0"/>
            <a:t>Modalidades de producción que involucran al grupo familiar para lograr niveles de subsistencia; </a:t>
          </a:r>
        </a:p>
      </dgm:t>
    </dgm:pt>
    <dgm:pt modelId="{FB6811AF-05CC-4B73-BF4A-22F7FE63332D}" type="parTrans" cxnId="{2611E2FA-B86B-4085-8D7C-0B24292A4FC2}">
      <dgm:prSet/>
      <dgm:spPr/>
      <dgm:t>
        <a:bodyPr/>
        <a:lstStyle/>
        <a:p>
          <a:endParaRPr lang="es-ES"/>
        </a:p>
      </dgm:t>
    </dgm:pt>
    <dgm:pt modelId="{FDC9CE1C-83DE-4A75-85CE-38F18EA11846}" type="sibTrans" cxnId="{2611E2FA-B86B-4085-8D7C-0B24292A4FC2}">
      <dgm:prSet/>
      <dgm:spPr/>
      <dgm:t>
        <a:bodyPr/>
        <a:lstStyle/>
        <a:p>
          <a:endParaRPr lang="es-ES"/>
        </a:p>
      </dgm:t>
    </dgm:pt>
    <dgm:pt modelId="{6E4A1E5B-F397-4B4B-8B84-0598D3F15B89}">
      <dgm:prSet custT="1"/>
      <dgm:spPr/>
      <dgm:t>
        <a:bodyPr/>
        <a:lstStyle/>
        <a:p>
          <a:pPr rtl="0"/>
          <a:r>
            <a:rPr lang="es-ES" sz="1600" dirty="0"/>
            <a:t>Ausencia y/o insuficiencia de soportes institucionales con impacto en abandono, deserción, </a:t>
          </a:r>
          <a:r>
            <a:rPr lang="es-ES" sz="1600" dirty="0" err="1"/>
            <a:t>repitencia</a:t>
          </a:r>
          <a:r>
            <a:rPr lang="es-ES" sz="1600" dirty="0"/>
            <a:t>, </a:t>
          </a:r>
          <a:r>
            <a:rPr lang="es-ES" sz="1600" dirty="0" err="1"/>
            <a:t>sobreedad</a:t>
          </a:r>
          <a:r>
            <a:rPr lang="es-ES" sz="1600" dirty="0"/>
            <a:t> y ausentismo escolar; </a:t>
          </a:r>
        </a:p>
      </dgm:t>
    </dgm:pt>
    <dgm:pt modelId="{71F8D9F2-4DE9-4680-9773-2EA7C79011E1}" type="parTrans" cxnId="{53C3FFE6-CBEF-4588-BB55-D5E03132A85F}">
      <dgm:prSet/>
      <dgm:spPr/>
      <dgm:t>
        <a:bodyPr/>
        <a:lstStyle/>
        <a:p>
          <a:endParaRPr lang="es-ES"/>
        </a:p>
      </dgm:t>
    </dgm:pt>
    <dgm:pt modelId="{94F6BAD8-64BF-495E-BF46-89E24285B17E}" type="sibTrans" cxnId="{53C3FFE6-CBEF-4588-BB55-D5E03132A85F}">
      <dgm:prSet/>
      <dgm:spPr/>
      <dgm:t>
        <a:bodyPr/>
        <a:lstStyle/>
        <a:p>
          <a:endParaRPr lang="es-ES"/>
        </a:p>
      </dgm:t>
    </dgm:pt>
    <dgm:pt modelId="{F6235AD5-54FB-45A3-8C97-5C324F2AE2AF}" type="pres">
      <dgm:prSet presAssocID="{BD078E34-3225-4687-BD22-E6E14A1C7B3F}" presName="diagram" presStyleCnt="0">
        <dgm:presLayoutVars>
          <dgm:dir/>
          <dgm:resizeHandles val="exact"/>
        </dgm:presLayoutVars>
      </dgm:prSet>
      <dgm:spPr/>
    </dgm:pt>
    <dgm:pt modelId="{B064C3EB-4B22-43A0-BE04-68ACD1B5A304}" type="pres">
      <dgm:prSet presAssocID="{1282D926-519A-468E-A2EF-39FB63F1A359}" presName="node" presStyleLbl="node1" presStyleIdx="0" presStyleCnt="5">
        <dgm:presLayoutVars>
          <dgm:bulletEnabled val="1"/>
        </dgm:presLayoutVars>
      </dgm:prSet>
      <dgm:spPr/>
    </dgm:pt>
    <dgm:pt modelId="{D2917C5F-672D-448B-B942-C1A55F1F7670}" type="pres">
      <dgm:prSet presAssocID="{AAD2B86B-741A-4F17-A79B-2EA87E734342}" presName="sibTrans" presStyleCnt="0"/>
      <dgm:spPr/>
    </dgm:pt>
    <dgm:pt modelId="{6D609A99-A563-47EB-86B3-7C2CF4DC6854}" type="pres">
      <dgm:prSet presAssocID="{B7D2466F-788D-4593-BF09-252025D66152}" presName="node" presStyleLbl="node1" presStyleIdx="1" presStyleCnt="5">
        <dgm:presLayoutVars>
          <dgm:bulletEnabled val="1"/>
        </dgm:presLayoutVars>
      </dgm:prSet>
      <dgm:spPr/>
    </dgm:pt>
    <dgm:pt modelId="{32E72D71-0298-43B0-96E6-35581A8F46AA}" type="pres">
      <dgm:prSet presAssocID="{2DE6C027-B7E1-4A60-9D4F-CAC25E205594}" presName="sibTrans" presStyleCnt="0"/>
      <dgm:spPr/>
    </dgm:pt>
    <dgm:pt modelId="{058734DE-642A-4E0E-8D1E-0EAFFF8B1828}" type="pres">
      <dgm:prSet presAssocID="{2F855368-DC01-45EE-A9C3-EB3D07C0ABA7}" presName="node" presStyleLbl="node1" presStyleIdx="2" presStyleCnt="5">
        <dgm:presLayoutVars>
          <dgm:bulletEnabled val="1"/>
        </dgm:presLayoutVars>
      </dgm:prSet>
      <dgm:spPr/>
    </dgm:pt>
    <dgm:pt modelId="{68599702-FC4E-4227-B8FE-49E6C0EB4F05}" type="pres">
      <dgm:prSet presAssocID="{4C1A4E5E-78E1-4104-B12A-C8C46DCD7B65}" presName="sibTrans" presStyleCnt="0"/>
      <dgm:spPr/>
    </dgm:pt>
    <dgm:pt modelId="{37B1DE97-F90E-4CE8-A052-1C0B8F8A21EC}" type="pres">
      <dgm:prSet presAssocID="{42188FC0-8ABB-4DAE-94CA-B8CE5DBAD07B}" presName="node" presStyleLbl="node1" presStyleIdx="3" presStyleCnt="5">
        <dgm:presLayoutVars>
          <dgm:bulletEnabled val="1"/>
        </dgm:presLayoutVars>
      </dgm:prSet>
      <dgm:spPr/>
    </dgm:pt>
    <dgm:pt modelId="{B15F71F0-44AB-479F-A0B6-90B147726142}" type="pres">
      <dgm:prSet presAssocID="{FDC9CE1C-83DE-4A75-85CE-38F18EA11846}" presName="sibTrans" presStyleCnt="0"/>
      <dgm:spPr/>
    </dgm:pt>
    <dgm:pt modelId="{07A00164-F623-4270-B698-F47A6899D455}" type="pres">
      <dgm:prSet presAssocID="{6E4A1E5B-F397-4B4B-8B84-0598D3F15B89}" presName="node" presStyleLbl="node1" presStyleIdx="4" presStyleCnt="5">
        <dgm:presLayoutVars>
          <dgm:bulletEnabled val="1"/>
        </dgm:presLayoutVars>
      </dgm:prSet>
      <dgm:spPr/>
    </dgm:pt>
  </dgm:ptLst>
  <dgm:cxnLst>
    <dgm:cxn modelId="{B84AED04-EE89-4845-8F5B-277E1199AA63}" type="presOf" srcId="{6E4A1E5B-F397-4B4B-8B84-0598D3F15B89}" destId="{07A00164-F623-4270-B698-F47A6899D455}" srcOrd="0" destOrd="0" presId="urn:microsoft.com/office/officeart/2005/8/layout/default#1"/>
    <dgm:cxn modelId="{101F0826-CF07-48F8-A292-8AFF5A177051}" type="presOf" srcId="{2F855368-DC01-45EE-A9C3-EB3D07C0ABA7}" destId="{058734DE-642A-4E0E-8D1E-0EAFFF8B1828}" srcOrd="0" destOrd="0" presId="urn:microsoft.com/office/officeart/2005/8/layout/default#1"/>
    <dgm:cxn modelId="{DF303431-0E66-4A88-B73D-0E972137E5D1}" srcId="{BD078E34-3225-4687-BD22-E6E14A1C7B3F}" destId="{2F855368-DC01-45EE-A9C3-EB3D07C0ABA7}" srcOrd="2" destOrd="0" parTransId="{214EE8D9-354E-41C4-95E1-A8C6578A38E4}" sibTransId="{4C1A4E5E-78E1-4104-B12A-C8C46DCD7B65}"/>
    <dgm:cxn modelId="{3BA42F33-BE92-4095-8DA2-571E04FFDF28}" type="presOf" srcId="{1282D926-519A-468E-A2EF-39FB63F1A359}" destId="{B064C3EB-4B22-43A0-BE04-68ACD1B5A304}" srcOrd="0" destOrd="0" presId="urn:microsoft.com/office/officeart/2005/8/layout/default#1"/>
    <dgm:cxn modelId="{7FD9D238-F829-48BC-AB4F-40A31684E6D2}" srcId="{BD078E34-3225-4687-BD22-E6E14A1C7B3F}" destId="{1282D926-519A-468E-A2EF-39FB63F1A359}" srcOrd="0" destOrd="0" parTransId="{DDAEF2F9-8A2A-490F-941E-59A31B64D27D}" sibTransId="{AAD2B86B-741A-4F17-A79B-2EA87E734342}"/>
    <dgm:cxn modelId="{0E2C1167-4749-4442-8796-DF78D98A7F79}" type="presOf" srcId="{42188FC0-8ABB-4DAE-94CA-B8CE5DBAD07B}" destId="{37B1DE97-F90E-4CE8-A052-1C0B8F8A21EC}" srcOrd="0" destOrd="0" presId="urn:microsoft.com/office/officeart/2005/8/layout/default#1"/>
    <dgm:cxn modelId="{E1365147-0FA6-4C4C-9E85-8EB0B78AFC4C}" type="presOf" srcId="{BD078E34-3225-4687-BD22-E6E14A1C7B3F}" destId="{F6235AD5-54FB-45A3-8C97-5C324F2AE2AF}" srcOrd="0" destOrd="0" presId="urn:microsoft.com/office/officeart/2005/8/layout/default#1"/>
    <dgm:cxn modelId="{E3169575-B5F8-4B29-A3E2-49798D86AA40}" type="presOf" srcId="{B7D2466F-788D-4593-BF09-252025D66152}" destId="{6D609A99-A563-47EB-86B3-7C2CF4DC6854}" srcOrd="0" destOrd="0" presId="urn:microsoft.com/office/officeart/2005/8/layout/default#1"/>
    <dgm:cxn modelId="{53C3FFE6-CBEF-4588-BB55-D5E03132A85F}" srcId="{BD078E34-3225-4687-BD22-E6E14A1C7B3F}" destId="{6E4A1E5B-F397-4B4B-8B84-0598D3F15B89}" srcOrd="4" destOrd="0" parTransId="{71F8D9F2-4DE9-4680-9773-2EA7C79011E1}" sibTransId="{94F6BAD8-64BF-495E-BF46-89E24285B17E}"/>
    <dgm:cxn modelId="{A08FC5E7-EB19-43C5-9E9A-B5E0140B8EA7}" srcId="{BD078E34-3225-4687-BD22-E6E14A1C7B3F}" destId="{B7D2466F-788D-4593-BF09-252025D66152}" srcOrd="1" destOrd="0" parTransId="{BC96D823-A100-4BD0-AFA1-73ED65902CC9}" sibTransId="{2DE6C027-B7E1-4A60-9D4F-CAC25E205594}"/>
    <dgm:cxn modelId="{2611E2FA-B86B-4085-8D7C-0B24292A4FC2}" srcId="{BD078E34-3225-4687-BD22-E6E14A1C7B3F}" destId="{42188FC0-8ABB-4DAE-94CA-B8CE5DBAD07B}" srcOrd="3" destOrd="0" parTransId="{FB6811AF-05CC-4B73-BF4A-22F7FE63332D}" sibTransId="{FDC9CE1C-83DE-4A75-85CE-38F18EA11846}"/>
    <dgm:cxn modelId="{E00DC4B2-FBD8-482F-97EE-7D23B8A2DE74}" type="presParOf" srcId="{F6235AD5-54FB-45A3-8C97-5C324F2AE2AF}" destId="{B064C3EB-4B22-43A0-BE04-68ACD1B5A304}" srcOrd="0" destOrd="0" presId="urn:microsoft.com/office/officeart/2005/8/layout/default#1"/>
    <dgm:cxn modelId="{12964DA9-471E-47F5-AF27-EDEEA0FBB45F}" type="presParOf" srcId="{F6235AD5-54FB-45A3-8C97-5C324F2AE2AF}" destId="{D2917C5F-672D-448B-B942-C1A55F1F7670}" srcOrd="1" destOrd="0" presId="urn:microsoft.com/office/officeart/2005/8/layout/default#1"/>
    <dgm:cxn modelId="{EF74E9D0-0D50-4759-BD68-38F1A94EE245}" type="presParOf" srcId="{F6235AD5-54FB-45A3-8C97-5C324F2AE2AF}" destId="{6D609A99-A563-47EB-86B3-7C2CF4DC6854}" srcOrd="2" destOrd="0" presId="urn:microsoft.com/office/officeart/2005/8/layout/default#1"/>
    <dgm:cxn modelId="{8A5EBA8D-9F97-44F9-9EBB-8D4C2D79CC01}" type="presParOf" srcId="{F6235AD5-54FB-45A3-8C97-5C324F2AE2AF}" destId="{32E72D71-0298-43B0-96E6-35581A8F46AA}" srcOrd="3" destOrd="0" presId="urn:microsoft.com/office/officeart/2005/8/layout/default#1"/>
    <dgm:cxn modelId="{685DA474-7C24-4F80-8379-56F07E35CE23}" type="presParOf" srcId="{F6235AD5-54FB-45A3-8C97-5C324F2AE2AF}" destId="{058734DE-642A-4E0E-8D1E-0EAFFF8B1828}" srcOrd="4" destOrd="0" presId="urn:microsoft.com/office/officeart/2005/8/layout/default#1"/>
    <dgm:cxn modelId="{F4775DFE-A42F-4EA6-A77A-81FB38D5A035}" type="presParOf" srcId="{F6235AD5-54FB-45A3-8C97-5C324F2AE2AF}" destId="{68599702-FC4E-4227-B8FE-49E6C0EB4F05}" srcOrd="5" destOrd="0" presId="urn:microsoft.com/office/officeart/2005/8/layout/default#1"/>
    <dgm:cxn modelId="{6708DB09-750D-4A08-A8B2-5FBD850FF29D}" type="presParOf" srcId="{F6235AD5-54FB-45A3-8C97-5C324F2AE2AF}" destId="{37B1DE97-F90E-4CE8-A052-1C0B8F8A21EC}" srcOrd="6" destOrd="0" presId="urn:microsoft.com/office/officeart/2005/8/layout/default#1"/>
    <dgm:cxn modelId="{D815655F-1428-4740-A666-65A5954A5E8A}" type="presParOf" srcId="{F6235AD5-54FB-45A3-8C97-5C324F2AE2AF}" destId="{B15F71F0-44AB-479F-A0B6-90B147726142}" srcOrd="7" destOrd="0" presId="urn:microsoft.com/office/officeart/2005/8/layout/default#1"/>
    <dgm:cxn modelId="{9DD2F06F-E3AE-46C7-BE93-4CC7CDE58808}" type="presParOf" srcId="{F6235AD5-54FB-45A3-8C97-5C324F2AE2AF}" destId="{07A00164-F623-4270-B698-F47A6899D455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A2BFF1-E3CB-4FDE-956E-FD22EDC386D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A91450D9-D05F-4B64-A14F-7C96A877C9D2}">
      <dgm:prSet/>
      <dgm:spPr/>
      <dgm:t>
        <a:bodyPr/>
        <a:lstStyle/>
        <a:p>
          <a:pPr rtl="0"/>
          <a:r>
            <a:rPr lang="es-ES" b="1" dirty="0"/>
            <a:t>Ley 26847 - Código Penal - Trabajo Infantil</a:t>
          </a:r>
          <a:endParaRPr lang="es-ES" dirty="0"/>
        </a:p>
      </dgm:t>
    </dgm:pt>
    <dgm:pt modelId="{FA453A40-5F38-440D-94CA-20A370E8A1E9}" type="parTrans" cxnId="{D98CD3DF-86BF-4A73-AA93-294D1F8BC797}">
      <dgm:prSet/>
      <dgm:spPr/>
      <dgm:t>
        <a:bodyPr/>
        <a:lstStyle/>
        <a:p>
          <a:endParaRPr lang="es-ES"/>
        </a:p>
      </dgm:t>
    </dgm:pt>
    <dgm:pt modelId="{A1EBE8DD-99EB-4E94-9B1E-D9C0132A3B0F}" type="sibTrans" cxnId="{D98CD3DF-86BF-4A73-AA93-294D1F8BC797}">
      <dgm:prSet/>
      <dgm:spPr/>
      <dgm:t>
        <a:bodyPr/>
        <a:lstStyle/>
        <a:p>
          <a:endParaRPr lang="es-ES"/>
        </a:p>
      </dgm:t>
    </dgm:pt>
    <dgm:pt modelId="{2AAB827B-E506-4B2D-BA09-9B8EAC84C4D0}" type="pres">
      <dgm:prSet presAssocID="{4BA2BFF1-E3CB-4FDE-956E-FD22EDC386D0}" presName="linear" presStyleCnt="0">
        <dgm:presLayoutVars>
          <dgm:animLvl val="lvl"/>
          <dgm:resizeHandles val="exact"/>
        </dgm:presLayoutVars>
      </dgm:prSet>
      <dgm:spPr/>
    </dgm:pt>
    <dgm:pt modelId="{D989999E-D27E-4B6C-998C-002DB11824C0}" type="pres">
      <dgm:prSet presAssocID="{A91450D9-D05F-4B64-A14F-7C96A877C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6602A2C-5B41-4572-ADB7-CAC1C3ECA2EC}" type="presOf" srcId="{4BA2BFF1-E3CB-4FDE-956E-FD22EDC386D0}" destId="{2AAB827B-E506-4B2D-BA09-9B8EAC84C4D0}" srcOrd="0" destOrd="0" presId="urn:microsoft.com/office/officeart/2005/8/layout/vList2"/>
    <dgm:cxn modelId="{F0267FA5-B460-4289-9780-ACA9064E458B}" type="presOf" srcId="{A91450D9-D05F-4B64-A14F-7C96A877C9D2}" destId="{D989999E-D27E-4B6C-998C-002DB11824C0}" srcOrd="0" destOrd="0" presId="urn:microsoft.com/office/officeart/2005/8/layout/vList2"/>
    <dgm:cxn modelId="{D98CD3DF-86BF-4A73-AA93-294D1F8BC797}" srcId="{4BA2BFF1-E3CB-4FDE-956E-FD22EDC386D0}" destId="{A91450D9-D05F-4B64-A14F-7C96A877C9D2}" srcOrd="0" destOrd="0" parTransId="{FA453A40-5F38-440D-94CA-20A370E8A1E9}" sibTransId="{A1EBE8DD-99EB-4E94-9B1E-D9C0132A3B0F}"/>
    <dgm:cxn modelId="{B7F018B5-CFA7-4172-B5DF-B8BA7A17C661}" type="presParOf" srcId="{2AAB827B-E506-4B2D-BA09-9B8EAC84C4D0}" destId="{D989999E-D27E-4B6C-998C-002DB11824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0CCE59-6774-4E81-B21F-A3BC75B8484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F5E0F087-FE9A-4185-A16E-55A05851DA26}">
      <dgm:prSet/>
      <dgm:spPr/>
      <dgm:t>
        <a:bodyPr/>
        <a:lstStyle/>
        <a:p>
          <a:pPr rtl="0"/>
          <a:r>
            <a:rPr lang="en-US" dirty="0" err="1"/>
            <a:t>Trabajo</a:t>
          </a:r>
          <a:r>
            <a:rPr lang="en-US" dirty="0"/>
            <a:t> </a:t>
          </a:r>
          <a:r>
            <a:rPr lang="en-US" dirty="0" err="1"/>
            <a:t>esclavo</a:t>
          </a:r>
          <a:endParaRPr lang="en-US" dirty="0"/>
        </a:p>
      </dgm:t>
    </dgm:pt>
    <dgm:pt modelId="{ABBA421E-0872-4F9C-B1C5-DDDBAE6B9FA6}" type="parTrans" cxnId="{68BA6537-BAF7-4D5B-9FBD-3943F6D6D9A2}">
      <dgm:prSet/>
      <dgm:spPr/>
      <dgm:t>
        <a:bodyPr/>
        <a:lstStyle/>
        <a:p>
          <a:endParaRPr lang="es-ES"/>
        </a:p>
      </dgm:t>
    </dgm:pt>
    <dgm:pt modelId="{37F77DCB-50DB-429D-A375-14E6A167183F}" type="sibTrans" cxnId="{68BA6537-BAF7-4D5B-9FBD-3943F6D6D9A2}">
      <dgm:prSet/>
      <dgm:spPr/>
      <dgm:t>
        <a:bodyPr/>
        <a:lstStyle/>
        <a:p>
          <a:endParaRPr lang="es-ES"/>
        </a:p>
      </dgm:t>
    </dgm:pt>
    <dgm:pt modelId="{C08737F6-92DA-4FDD-9333-11D4860458BB}" type="pres">
      <dgm:prSet presAssocID="{1B0CCE59-6774-4E81-B21F-A3BC75B8484D}" presName="linear" presStyleCnt="0">
        <dgm:presLayoutVars>
          <dgm:animLvl val="lvl"/>
          <dgm:resizeHandles val="exact"/>
        </dgm:presLayoutVars>
      </dgm:prSet>
      <dgm:spPr/>
    </dgm:pt>
    <dgm:pt modelId="{93F52467-C674-446D-86D6-BB56DDC52C63}" type="pres">
      <dgm:prSet presAssocID="{F5E0F087-FE9A-4185-A16E-55A05851DA26}" presName="parentText" presStyleLbl="node1" presStyleIdx="0" presStyleCnt="1" custLinFactNeighborX="-348" custLinFactNeighborY="31973">
        <dgm:presLayoutVars>
          <dgm:chMax val="0"/>
          <dgm:bulletEnabled val="1"/>
        </dgm:presLayoutVars>
      </dgm:prSet>
      <dgm:spPr/>
    </dgm:pt>
  </dgm:ptLst>
  <dgm:cxnLst>
    <dgm:cxn modelId="{B045EB1E-682B-43E3-9F6F-804DD17ACF65}" type="presOf" srcId="{1B0CCE59-6774-4E81-B21F-A3BC75B8484D}" destId="{C08737F6-92DA-4FDD-9333-11D4860458BB}" srcOrd="0" destOrd="0" presId="urn:microsoft.com/office/officeart/2005/8/layout/vList2"/>
    <dgm:cxn modelId="{A0A46834-10EC-4110-A067-B2E8F4C4B895}" type="presOf" srcId="{F5E0F087-FE9A-4185-A16E-55A05851DA26}" destId="{93F52467-C674-446D-86D6-BB56DDC52C63}" srcOrd="0" destOrd="0" presId="urn:microsoft.com/office/officeart/2005/8/layout/vList2"/>
    <dgm:cxn modelId="{68BA6537-BAF7-4D5B-9FBD-3943F6D6D9A2}" srcId="{1B0CCE59-6774-4E81-B21F-A3BC75B8484D}" destId="{F5E0F087-FE9A-4185-A16E-55A05851DA26}" srcOrd="0" destOrd="0" parTransId="{ABBA421E-0872-4F9C-B1C5-DDDBAE6B9FA6}" sibTransId="{37F77DCB-50DB-429D-A375-14E6A167183F}"/>
    <dgm:cxn modelId="{975FAC4C-1F41-40F8-AC22-6E4837CBCED4}" type="presParOf" srcId="{C08737F6-92DA-4FDD-9333-11D4860458BB}" destId="{93F52467-C674-446D-86D6-BB56DDC52C6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D857FF-E5C0-4433-A8DA-39068B1CB65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s-ES"/>
        </a:p>
      </dgm:t>
    </dgm:pt>
    <dgm:pt modelId="{0EDE1FEF-EA87-4760-A2DF-FF0CDB5479EF}">
      <dgm:prSet/>
      <dgm:spPr/>
      <dgm:t>
        <a:bodyPr/>
        <a:lstStyle/>
        <a:p>
          <a:pPr rtl="0"/>
          <a:r>
            <a:rPr lang="es-ES" dirty="0"/>
            <a:t>Trata de personas</a:t>
          </a:r>
        </a:p>
      </dgm:t>
    </dgm:pt>
    <dgm:pt modelId="{03EA7096-FCA8-4CCA-A80D-5C8BA8B4B06A}" type="parTrans" cxnId="{2F0B95FF-454B-47D0-A852-1D509A0E7853}">
      <dgm:prSet/>
      <dgm:spPr/>
      <dgm:t>
        <a:bodyPr/>
        <a:lstStyle/>
        <a:p>
          <a:endParaRPr lang="es-ES"/>
        </a:p>
      </dgm:t>
    </dgm:pt>
    <dgm:pt modelId="{C0F0A3F1-09F7-4089-83BC-70FEEDAF28AA}" type="sibTrans" cxnId="{2F0B95FF-454B-47D0-A852-1D509A0E7853}">
      <dgm:prSet/>
      <dgm:spPr/>
      <dgm:t>
        <a:bodyPr/>
        <a:lstStyle/>
        <a:p>
          <a:endParaRPr lang="es-ES"/>
        </a:p>
      </dgm:t>
    </dgm:pt>
    <dgm:pt modelId="{27DD8F90-E1CF-4037-99B6-4F496422CC9A}" type="pres">
      <dgm:prSet presAssocID="{1BD857FF-E5C0-4433-A8DA-39068B1CB65D}" presName="linear" presStyleCnt="0">
        <dgm:presLayoutVars>
          <dgm:animLvl val="lvl"/>
          <dgm:resizeHandles val="exact"/>
        </dgm:presLayoutVars>
      </dgm:prSet>
      <dgm:spPr/>
    </dgm:pt>
    <dgm:pt modelId="{F973859E-52B9-4D5A-8E49-427AA2741035}" type="pres">
      <dgm:prSet presAssocID="{0EDE1FEF-EA87-4760-A2DF-FF0CDB5479E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1BAEE2D-62C1-43D8-A623-9BAE2B83B3BA}" type="presOf" srcId="{1BD857FF-E5C0-4433-A8DA-39068B1CB65D}" destId="{27DD8F90-E1CF-4037-99B6-4F496422CC9A}" srcOrd="0" destOrd="0" presId="urn:microsoft.com/office/officeart/2005/8/layout/vList2"/>
    <dgm:cxn modelId="{4A4015C0-DFE0-4E6A-B834-303F47A7E76D}" type="presOf" srcId="{0EDE1FEF-EA87-4760-A2DF-FF0CDB5479EF}" destId="{F973859E-52B9-4D5A-8E49-427AA2741035}" srcOrd="0" destOrd="0" presId="urn:microsoft.com/office/officeart/2005/8/layout/vList2"/>
    <dgm:cxn modelId="{2F0B95FF-454B-47D0-A852-1D509A0E7853}" srcId="{1BD857FF-E5C0-4433-A8DA-39068B1CB65D}" destId="{0EDE1FEF-EA87-4760-A2DF-FF0CDB5479EF}" srcOrd="0" destOrd="0" parTransId="{03EA7096-FCA8-4CCA-A80D-5C8BA8B4B06A}" sibTransId="{C0F0A3F1-09F7-4089-83BC-70FEEDAF28AA}"/>
    <dgm:cxn modelId="{0D2F52CE-A2F3-46A9-8240-AE54A2019EA6}" type="presParOf" srcId="{27DD8F90-E1CF-4037-99B6-4F496422CC9A}" destId="{F973859E-52B9-4D5A-8E49-427AA27410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D33B5-CD0E-4DCA-B1AE-CC87F17DDDC3}">
      <dsp:nvSpPr>
        <dsp:cNvPr id="0" name=""/>
        <dsp:cNvSpPr/>
      </dsp:nvSpPr>
      <dsp:spPr>
        <a:xfrm>
          <a:off x="0" y="7852"/>
          <a:ext cx="7924800" cy="11272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Crisis de los semilleros</a:t>
          </a:r>
        </a:p>
      </dsp:txBody>
      <dsp:txXfrm>
        <a:off x="55030" y="62882"/>
        <a:ext cx="7814740" cy="10172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2467-C674-446D-86D6-BB56DDC52C63}">
      <dsp:nvSpPr>
        <dsp:cNvPr id="0" name=""/>
        <dsp:cNvSpPr/>
      </dsp:nvSpPr>
      <dsp:spPr>
        <a:xfrm>
          <a:off x="0" y="3980"/>
          <a:ext cx="8229600" cy="171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Entonces</a:t>
          </a:r>
          <a:r>
            <a:rPr lang="en-US" sz="4300" kern="1200" dirty="0"/>
            <a:t>, ¿</a:t>
          </a:r>
          <a:r>
            <a:rPr lang="en-US" sz="4300" kern="1200" dirty="0" err="1"/>
            <a:t>cabe</a:t>
          </a:r>
          <a:r>
            <a:rPr lang="en-US" sz="4300" kern="1200" dirty="0"/>
            <a:t> la </a:t>
          </a:r>
          <a:r>
            <a:rPr lang="en-US" sz="4300" kern="1200" dirty="0" err="1"/>
            <a:t>figura</a:t>
          </a:r>
          <a:r>
            <a:rPr lang="en-US" sz="4300" kern="1200" dirty="0"/>
            <a:t> de la </a:t>
          </a:r>
          <a:r>
            <a:rPr lang="en-US" sz="4300" kern="1200" dirty="0" err="1"/>
            <a:t>trata</a:t>
          </a:r>
          <a:r>
            <a:rPr lang="en-US" sz="4300" kern="1200" dirty="0"/>
            <a:t> a </a:t>
          </a:r>
          <a:r>
            <a:rPr lang="en-US" sz="4300" kern="1200" dirty="0" err="1"/>
            <a:t>las</a:t>
          </a:r>
          <a:r>
            <a:rPr lang="en-US" sz="4300" kern="1200" dirty="0"/>
            <a:t> </a:t>
          </a:r>
          <a:r>
            <a:rPr lang="en-US" sz="4300" kern="1200" dirty="0" err="1"/>
            <a:t>empresas</a:t>
          </a:r>
          <a:r>
            <a:rPr lang="en-US" sz="4300" kern="1200" dirty="0"/>
            <a:t> </a:t>
          </a:r>
          <a:r>
            <a:rPr lang="en-US" sz="4300" kern="1200" dirty="0" err="1"/>
            <a:t>semilleras</a:t>
          </a:r>
          <a:r>
            <a:rPr lang="en-US" sz="4300" kern="1200" dirty="0"/>
            <a:t>?</a:t>
          </a:r>
        </a:p>
      </dsp:txBody>
      <dsp:txXfrm>
        <a:off x="83502" y="87482"/>
        <a:ext cx="8062596" cy="15435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28F7C-D2E9-483F-95F9-F9BB68D232C0}">
      <dsp:nvSpPr>
        <dsp:cNvPr id="0" name=""/>
        <dsp:cNvSpPr/>
      </dsp:nvSpPr>
      <dsp:spPr>
        <a:xfrm>
          <a:off x="0" y="0"/>
          <a:ext cx="5818200" cy="1007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200" kern="1200" dirty="0"/>
            <a:t>Análisis de riesgo</a:t>
          </a:r>
          <a:endParaRPr lang="es-ES" sz="4200" kern="1200" dirty="0"/>
        </a:p>
      </dsp:txBody>
      <dsp:txXfrm>
        <a:off x="49176" y="49176"/>
        <a:ext cx="5719848" cy="9090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B3250-9D2E-40C7-AC43-59C24A32A1B6}">
      <dsp:nvSpPr>
        <dsp:cNvPr id="0" name=""/>
        <dsp:cNvSpPr/>
      </dsp:nvSpPr>
      <dsp:spPr>
        <a:xfrm>
          <a:off x="807867" y="67226"/>
          <a:ext cx="6216990" cy="9354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El análisis de riesgo va más allá de… </a:t>
          </a:r>
          <a:endParaRPr lang="es-ES" sz="3200" kern="1200" dirty="0"/>
        </a:p>
      </dsp:txBody>
      <dsp:txXfrm>
        <a:off x="853530" y="112889"/>
        <a:ext cx="6125664" cy="844089"/>
      </dsp:txXfrm>
    </dsp:sp>
    <dsp:sp modelId="{1788EEEE-9AC5-4FAB-8389-F7705DC5A3A1}">
      <dsp:nvSpPr>
        <dsp:cNvPr id="0" name=""/>
        <dsp:cNvSpPr/>
      </dsp:nvSpPr>
      <dsp:spPr>
        <a:xfrm>
          <a:off x="0" y="1002641"/>
          <a:ext cx="7832725" cy="4359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89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Los argumentos legales que puedan esgrimirse con relación a temas puntuales. 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Los resultados de las denuncias, verificaciones o inspecciones.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Los estándares de calidad de cada empresa, ya que se trata de un problema sectorial. </a:t>
          </a:r>
          <a:endParaRPr lang="es-ES" sz="2500" kern="1200" dirty="0"/>
        </a:p>
      </dsp:txBody>
      <dsp:txXfrm>
        <a:off x="0" y="1002641"/>
        <a:ext cx="7832725" cy="43594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9DCE1-6E8D-408B-B40E-70C596244477}">
      <dsp:nvSpPr>
        <dsp:cNvPr id="0" name=""/>
        <dsp:cNvSpPr/>
      </dsp:nvSpPr>
      <dsp:spPr>
        <a:xfrm>
          <a:off x="0" y="7215"/>
          <a:ext cx="6376792" cy="9833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¿Qué pasó finalmente?</a:t>
          </a:r>
        </a:p>
      </dsp:txBody>
      <dsp:txXfrm>
        <a:off x="48005" y="55220"/>
        <a:ext cx="6280782" cy="8873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C4688-5E9F-4995-9F92-0FD49B3C8AAE}">
      <dsp:nvSpPr>
        <dsp:cNvPr id="0" name=""/>
        <dsp:cNvSpPr/>
      </dsp:nvSpPr>
      <dsp:spPr>
        <a:xfrm>
          <a:off x="0" y="87658"/>
          <a:ext cx="8229600" cy="10553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400" kern="1200" dirty="0"/>
            <a:t>¿Qué son los negocios inclusivos?</a:t>
          </a:r>
          <a:endParaRPr lang="es-ES" sz="4400" kern="1200" dirty="0"/>
        </a:p>
      </dsp:txBody>
      <dsp:txXfrm>
        <a:off x="51517" y="139175"/>
        <a:ext cx="8126566" cy="9523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E8CB4-4C4A-4CD3-A96A-F4E06AF258FF}">
      <dsp:nvSpPr>
        <dsp:cNvPr id="0" name=""/>
        <dsp:cNvSpPr/>
      </dsp:nvSpPr>
      <dsp:spPr>
        <a:xfrm>
          <a:off x="0" y="1328730"/>
          <a:ext cx="7703768" cy="1559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 dirty="0"/>
            <a:t>¡Muchas gracias!</a:t>
          </a:r>
        </a:p>
      </dsp:txBody>
      <dsp:txXfrm>
        <a:off x="76105" y="1404835"/>
        <a:ext cx="7551558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21EBB-2AE1-4B89-AA50-FC201E6B61FE}">
      <dsp:nvSpPr>
        <dsp:cNvPr id="0" name=""/>
        <dsp:cNvSpPr/>
      </dsp:nvSpPr>
      <dsp:spPr>
        <a:xfrm>
          <a:off x="2352366" y="1881663"/>
          <a:ext cx="2299811" cy="229981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1" kern="1200" dirty="0"/>
            <a:t>Trabajadores “golondrina”</a:t>
          </a:r>
          <a:endParaRPr lang="es-ES" sz="1600" b="1" kern="1200" dirty="0"/>
        </a:p>
      </dsp:txBody>
      <dsp:txXfrm>
        <a:off x="2814730" y="2420383"/>
        <a:ext cx="1375083" cy="1182150"/>
      </dsp:txXfrm>
    </dsp:sp>
    <dsp:sp modelId="{99DF4CCB-05A2-45A3-98C0-E162EA84E121}">
      <dsp:nvSpPr>
        <dsp:cNvPr id="0" name=""/>
        <dsp:cNvSpPr/>
      </dsp:nvSpPr>
      <dsp:spPr>
        <a:xfrm>
          <a:off x="864313" y="1338072"/>
          <a:ext cx="1972552" cy="167259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1" kern="1200" dirty="0"/>
            <a:t>Empresas de RRHH </a:t>
          </a:r>
          <a:endParaRPr lang="es-ES" sz="1600" b="1" kern="1200" dirty="0"/>
        </a:p>
      </dsp:txBody>
      <dsp:txXfrm>
        <a:off x="1328995" y="1761697"/>
        <a:ext cx="1043188" cy="825340"/>
      </dsp:txXfrm>
    </dsp:sp>
    <dsp:sp modelId="{EE5EF846-8D82-4A7A-BB44-F15D730B30F3}">
      <dsp:nvSpPr>
        <dsp:cNvPr id="0" name=""/>
        <dsp:cNvSpPr/>
      </dsp:nvSpPr>
      <dsp:spPr>
        <a:xfrm rot="20700000">
          <a:off x="1951115" y="184155"/>
          <a:ext cx="1638796" cy="16387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1" kern="1200" dirty="0" err="1"/>
            <a:t>Semilleras</a:t>
          </a:r>
          <a:endParaRPr lang="es-ES" sz="1600" b="1" kern="1200" dirty="0"/>
        </a:p>
      </dsp:txBody>
      <dsp:txXfrm rot="-20700000">
        <a:off x="2310552" y="543591"/>
        <a:ext cx="919924" cy="919924"/>
      </dsp:txXfrm>
    </dsp:sp>
    <dsp:sp modelId="{AE5EF3FE-CBE9-4D3C-94BE-E2E5B78B108B}">
      <dsp:nvSpPr>
        <dsp:cNvPr id="0" name=""/>
        <dsp:cNvSpPr/>
      </dsp:nvSpPr>
      <dsp:spPr>
        <a:xfrm>
          <a:off x="2175386" y="1534706"/>
          <a:ext cx="2943758" cy="2943758"/>
        </a:xfrm>
        <a:prstGeom prst="circularArrow">
          <a:avLst>
            <a:gd name="adj1" fmla="val 4688"/>
            <a:gd name="adj2" fmla="val 299029"/>
            <a:gd name="adj3" fmla="val 2515942"/>
            <a:gd name="adj4" fmla="val 1586175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A5D24-8903-4D90-8598-715514BCCB7F}">
      <dsp:nvSpPr>
        <dsp:cNvPr id="0" name=""/>
        <dsp:cNvSpPr/>
      </dsp:nvSpPr>
      <dsp:spPr>
        <a:xfrm>
          <a:off x="718082" y="968046"/>
          <a:ext cx="2138824" cy="21388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A4C40-7402-43B5-A498-E44AE60788D2}">
      <dsp:nvSpPr>
        <dsp:cNvPr id="0" name=""/>
        <dsp:cNvSpPr/>
      </dsp:nvSpPr>
      <dsp:spPr>
        <a:xfrm>
          <a:off x="1572045" y="-174747"/>
          <a:ext cx="2306083" cy="230608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51939-53B2-44B6-8B4C-91094C87E7DB}">
      <dsp:nvSpPr>
        <dsp:cNvPr id="0" name=""/>
        <dsp:cNvSpPr/>
      </dsp:nvSpPr>
      <dsp:spPr>
        <a:xfrm>
          <a:off x="1287625" y="182836"/>
          <a:ext cx="3628603" cy="1260166"/>
        </a:xfrm>
        <a:prstGeom prst="ellipse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9364D-04FF-49E9-956E-1E721D36AB45}">
      <dsp:nvSpPr>
        <dsp:cNvPr id="0" name=""/>
        <dsp:cNvSpPr/>
      </dsp:nvSpPr>
      <dsp:spPr>
        <a:xfrm>
          <a:off x="2755944" y="3268556"/>
          <a:ext cx="703217" cy="450059"/>
        </a:xfrm>
        <a:prstGeom prst="down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F5520-771F-44CA-8BD6-DE52ADF2DB90}">
      <dsp:nvSpPr>
        <dsp:cNvPr id="0" name=""/>
        <dsp:cNvSpPr/>
      </dsp:nvSpPr>
      <dsp:spPr>
        <a:xfrm>
          <a:off x="1419830" y="3628603"/>
          <a:ext cx="3375445" cy="84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Mitigar riesgos</a:t>
          </a:r>
        </a:p>
      </dsp:txBody>
      <dsp:txXfrm>
        <a:off x="1419830" y="3628603"/>
        <a:ext cx="3375445" cy="843861"/>
      </dsp:txXfrm>
    </dsp:sp>
    <dsp:sp modelId="{E3B7F4D7-AD0B-41E6-BD53-02073320E68F}">
      <dsp:nvSpPr>
        <dsp:cNvPr id="0" name=""/>
        <dsp:cNvSpPr/>
      </dsp:nvSpPr>
      <dsp:spPr>
        <a:xfrm>
          <a:off x="2606861" y="1540328"/>
          <a:ext cx="1265792" cy="1265792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Trata de personas</a:t>
          </a:r>
        </a:p>
      </dsp:txBody>
      <dsp:txXfrm>
        <a:off x="2792232" y="1725699"/>
        <a:ext cx="895050" cy="895050"/>
      </dsp:txXfrm>
    </dsp:sp>
    <dsp:sp modelId="{94C321BE-84B1-48FA-9FBC-19F4258557FE}">
      <dsp:nvSpPr>
        <dsp:cNvPr id="0" name=""/>
        <dsp:cNvSpPr/>
      </dsp:nvSpPr>
      <dsp:spPr>
        <a:xfrm>
          <a:off x="1701117" y="590702"/>
          <a:ext cx="1265792" cy="1265792"/>
        </a:xfrm>
        <a:prstGeom prst="ellipse">
          <a:avLst/>
        </a:prstGeom>
        <a:solidFill>
          <a:schemeClr val="accent1">
            <a:shade val="50000"/>
            <a:hueOff val="291802"/>
            <a:satOff val="-28328"/>
            <a:lumOff val="36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Trabajo esclavo</a:t>
          </a:r>
        </a:p>
      </dsp:txBody>
      <dsp:txXfrm>
        <a:off x="1886488" y="776073"/>
        <a:ext cx="895050" cy="895050"/>
      </dsp:txXfrm>
    </dsp:sp>
    <dsp:sp modelId="{73D92E16-6F7E-4E5E-ADF6-0FADF9FFB2B9}">
      <dsp:nvSpPr>
        <dsp:cNvPr id="0" name=""/>
        <dsp:cNvSpPr/>
      </dsp:nvSpPr>
      <dsp:spPr>
        <a:xfrm>
          <a:off x="2995038" y="284662"/>
          <a:ext cx="1265792" cy="1265792"/>
        </a:xfrm>
        <a:prstGeom prst="ellipse">
          <a:avLst/>
        </a:prstGeom>
        <a:solidFill>
          <a:schemeClr val="accent1">
            <a:shade val="50000"/>
            <a:hueOff val="291802"/>
            <a:satOff val="-28328"/>
            <a:lumOff val="36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Trabajo Infantil</a:t>
          </a:r>
        </a:p>
      </dsp:txBody>
      <dsp:txXfrm>
        <a:off x="3180409" y="470033"/>
        <a:ext cx="895050" cy="895050"/>
      </dsp:txXfrm>
    </dsp:sp>
    <dsp:sp modelId="{A168CA47-75F4-4278-96DF-231AD7A65F01}">
      <dsp:nvSpPr>
        <dsp:cNvPr id="0" name=""/>
        <dsp:cNvSpPr/>
      </dsp:nvSpPr>
      <dsp:spPr>
        <a:xfrm>
          <a:off x="1138543" y="28128"/>
          <a:ext cx="3938019" cy="3150415"/>
        </a:xfrm>
        <a:prstGeom prst="funnel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EC402-1C3F-46D6-9C69-0B120C12211A}">
      <dsp:nvSpPr>
        <dsp:cNvPr id="0" name=""/>
        <dsp:cNvSpPr/>
      </dsp:nvSpPr>
      <dsp:spPr>
        <a:xfrm>
          <a:off x="0" y="7852"/>
          <a:ext cx="7924800" cy="11272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Trabajo Infantil </a:t>
          </a:r>
        </a:p>
      </dsp:txBody>
      <dsp:txXfrm>
        <a:off x="55030" y="62882"/>
        <a:ext cx="7814740" cy="10172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0BCF4-0BB7-4151-A3F7-065A4D3E714B}">
      <dsp:nvSpPr>
        <dsp:cNvPr id="0" name=""/>
        <dsp:cNvSpPr/>
      </dsp:nvSpPr>
      <dsp:spPr>
        <a:xfrm>
          <a:off x="0" y="64280"/>
          <a:ext cx="8229600" cy="1427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Trabajo infantil en sentido estricto</a:t>
          </a:r>
          <a:r>
            <a:rPr lang="es-ES" sz="2000" kern="1200" dirty="0"/>
            <a:t>, esto es, toda actividad que implique la participación de niños, niñas y adolescentes en actividades económicas orientadas al mercado, independientemente de la relación de dependencia laboral o la prestación de servicios que realice.</a:t>
          </a:r>
        </a:p>
      </dsp:txBody>
      <dsp:txXfrm>
        <a:off x="69680" y="133960"/>
        <a:ext cx="8090240" cy="1288040"/>
      </dsp:txXfrm>
    </dsp:sp>
    <dsp:sp modelId="{ACBBB914-E7B0-4D20-9584-8D390A1DCEBD}">
      <dsp:nvSpPr>
        <dsp:cNvPr id="0" name=""/>
        <dsp:cNvSpPr/>
      </dsp:nvSpPr>
      <dsp:spPr>
        <a:xfrm>
          <a:off x="0" y="1549281"/>
          <a:ext cx="8229600" cy="1427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Autoconsumo</a:t>
          </a:r>
          <a:r>
            <a:rPr lang="es-ES" sz="2000" kern="1200" dirty="0"/>
            <a:t>, esto es, la producción y elaboración de productos primarios para consumo del hogar (trabajo en huertas, granjas, etc.) y la auto-construcción y reparación de la propia vivienda.</a:t>
          </a:r>
        </a:p>
      </dsp:txBody>
      <dsp:txXfrm>
        <a:off x="69680" y="1618961"/>
        <a:ext cx="8090240" cy="1288040"/>
      </dsp:txXfrm>
    </dsp:sp>
    <dsp:sp modelId="{7DD1E215-1CEE-4FBB-8B57-9878A7E901F5}">
      <dsp:nvSpPr>
        <dsp:cNvPr id="0" name=""/>
        <dsp:cNvSpPr/>
      </dsp:nvSpPr>
      <dsp:spPr>
        <a:xfrm>
          <a:off x="0" y="3034281"/>
          <a:ext cx="8229600" cy="1427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Actividad doméstica</a:t>
          </a:r>
          <a:r>
            <a:rPr lang="es-ES" sz="2000" kern="1200" dirty="0"/>
            <a:t>, que es la que se realiza en el propio hogar, obstaculizando el desarrollo del niño en la escuela, el estudio, el juego y el descanso.</a:t>
          </a:r>
          <a:endParaRPr lang="es-ES" sz="2000" b="1" kern="1200" dirty="0"/>
        </a:p>
      </dsp:txBody>
      <dsp:txXfrm>
        <a:off x="69680" y="3103961"/>
        <a:ext cx="8090240" cy="1288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4C3EB-4B22-43A0-BE04-68ACD1B5A304}">
      <dsp:nvSpPr>
        <dsp:cNvPr id="0" name=""/>
        <dsp:cNvSpPr/>
      </dsp:nvSpPr>
      <dsp:spPr>
        <a:xfrm>
          <a:off x="0" y="498474"/>
          <a:ext cx="2714624" cy="1628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Débiles o insuficientes controles </a:t>
          </a:r>
          <a:r>
            <a:rPr lang="es-ES" sz="1600" kern="1200" dirty="0" err="1"/>
            <a:t>inspectivos</a:t>
          </a:r>
          <a:r>
            <a:rPr lang="es-ES" sz="1600" kern="1200" dirty="0"/>
            <a:t>, </a:t>
          </a:r>
        </a:p>
      </dsp:txBody>
      <dsp:txXfrm>
        <a:off x="0" y="498474"/>
        <a:ext cx="2714624" cy="1628775"/>
      </dsp:txXfrm>
    </dsp:sp>
    <dsp:sp modelId="{6D609A99-A563-47EB-86B3-7C2CF4DC6854}">
      <dsp:nvSpPr>
        <dsp:cNvPr id="0" name=""/>
        <dsp:cNvSpPr/>
      </dsp:nvSpPr>
      <dsp:spPr>
        <a:xfrm>
          <a:off x="2986087" y="498474"/>
          <a:ext cx="2714624" cy="1628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La persistencia de la modalidad de trabajo a destajo que facilita la participación de los niños en el trabajo que realiza el/la Jefe de familia para terceros</a:t>
          </a:r>
        </a:p>
      </dsp:txBody>
      <dsp:txXfrm>
        <a:off x="2986087" y="498474"/>
        <a:ext cx="2714624" cy="1628775"/>
      </dsp:txXfrm>
    </dsp:sp>
    <dsp:sp modelId="{058734DE-642A-4E0E-8D1E-0EAFFF8B1828}">
      <dsp:nvSpPr>
        <dsp:cNvPr id="0" name=""/>
        <dsp:cNvSpPr/>
      </dsp:nvSpPr>
      <dsp:spPr>
        <a:xfrm>
          <a:off x="5972175" y="498474"/>
          <a:ext cx="2714624" cy="1628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Débiles o insuficientes controles en la cadena de valor; </a:t>
          </a:r>
        </a:p>
      </dsp:txBody>
      <dsp:txXfrm>
        <a:off x="5972175" y="498474"/>
        <a:ext cx="2714624" cy="1628775"/>
      </dsp:txXfrm>
    </dsp:sp>
    <dsp:sp modelId="{37B1DE97-F90E-4CE8-A052-1C0B8F8A21EC}">
      <dsp:nvSpPr>
        <dsp:cNvPr id="0" name=""/>
        <dsp:cNvSpPr/>
      </dsp:nvSpPr>
      <dsp:spPr>
        <a:xfrm>
          <a:off x="1493043" y="2398712"/>
          <a:ext cx="2714624" cy="1628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Modalidades de producción que involucran al grupo familiar para lograr niveles de subsistencia; </a:t>
          </a:r>
        </a:p>
      </dsp:txBody>
      <dsp:txXfrm>
        <a:off x="1493043" y="2398712"/>
        <a:ext cx="2714624" cy="1628775"/>
      </dsp:txXfrm>
    </dsp:sp>
    <dsp:sp modelId="{07A00164-F623-4270-B698-F47A6899D455}">
      <dsp:nvSpPr>
        <dsp:cNvPr id="0" name=""/>
        <dsp:cNvSpPr/>
      </dsp:nvSpPr>
      <dsp:spPr>
        <a:xfrm>
          <a:off x="4479131" y="2398712"/>
          <a:ext cx="2714624" cy="1628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Ausencia y/o insuficiencia de soportes institucionales con impacto en abandono, deserción, </a:t>
          </a:r>
          <a:r>
            <a:rPr lang="es-ES" sz="1600" kern="1200" dirty="0" err="1"/>
            <a:t>repitencia</a:t>
          </a:r>
          <a:r>
            <a:rPr lang="es-ES" sz="1600" kern="1200" dirty="0"/>
            <a:t>, </a:t>
          </a:r>
          <a:r>
            <a:rPr lang="es-ES" sz="1600" kern="1200" dirty="0" err="1"/>
            <a:t>sobreedad</a:t>
          </a:r>
          <a:r>
            <a:rPr lang="es-ES" sz="1600" kern="1200" dirty="0"/>
            <a:t> y ausentismo escolar; </a:t>
          </a:r>
        </a:p>
      </dsp:txBody>
      <dsp:txXfrm>
        <a:off x="4479131" y="2398712"/>
        <a:ext cx="2714624" cy="16287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9999E-D27E-4B6C-998C-002DB11824C0}">
      <dsp:nvSpPr>
        <dsp:cNvPr id="0" name=""/>
        <dsp:cNvSpPr/>
      </dsp:nvSpPr>
      <dsp:spPr>
        <a:xfrm>
          <a:off x="0" y="151762"/>
          <a:ext cx="8229600" cy="8394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 dirty="0"/>
            <a:t>Ley 26847 - Código Penal - Trabajo Infantil</a:t>
          </a:r>
          <a:endParaRPr lang="es-ES" sz="3500" kern="1200" dirty="0"/>
        </a:p>
      </dsp:txBody>
      <dsp:txXfrm>
        <a:off x="40980" y="192742"/>
        <a:ext cx="8147640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2467-C674-446D-86D6-BB56DDC52C63}">
      <dsp:nvSpPr>
        <dsp:cNvPr id="0" name=""/>
        <dsp:cNvSpPr/>
      </dsp:nvSpPr>
      <dsp:spPr>
        <a:xfrm>
          <a:off x="0" y="15705"/>
          <a:ext cx="8229600" cy="11272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/>
            <a:t>Trabajo</a:t>
          </a:r>
          <a:r>
            <a:rPr lang="en-US" sz="4700" kern="1200" dirty="0"/>
            <a:t> </a:t>
          </a:r>
          <a:r>
            <a:rPr lang="en-US" sz="4700" kern="1200" dirty="0" err="1"/>
            <a:t>esclavo</a:t>
          </a:r>
          <a:endParaRPr lang="en-US" sz="4700" kern="1200" dirty="0"/>
        </a:p>
      </dsp:txBody>
      <dsp:txXfrm>
        <a:off x="55030" y="70735"/>
        <a:ext cx="8119540" cy="10172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3859E-52B9-4D5A-8E49-427AA2741035}">
      <dsp:nvSpPr>
        <dsp:cNvPr id="0" name=""/>
        <dsp:cNvSpPr/>
      </dsp:nvSpPr>
      <dsp:spPr>
        <a:xfrm>
          <a:off x="0" y="7852"/>
          <a:ext cx="7924800" cy="11272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Trata de personas</a:t>
          </a:r>
        </a:p>
      </dsp:txBody>
      <dsp:txXfrm>
        <a:off x="55030" y="62882"/>
        <a:ext cx="781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E704A9-808B-4617-A738-B47A617B3B13}" type="datetime1">
              <a:rPr lang="en-US"/>
              <a:pPr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538D9E-8D84-4F7E-A1F3-52C06114F3EA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079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FCBDC6-A775-484C-B17D-32A58C6226AA}" type="slidenum">
              <a:rPr lang="es-ES_tradnl" sz="1200">
                <a:latin typeface="Times New Roman" pitchFamily="18" charset="0"/>
              </a:rPr>
              <a:pPr algn="r" eaLnBrk="0" hangingPunct="0"/>
              <a:t>18</a:t>
            </a:fld>
            <a:endParaRPr lang="es-ES_tradnl" sz="1200">
              <a:latin typeface="Times New Roman" pitchFamily="18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/>
              <a:t>UN definition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38D9E-8D84-4F7E-A1F3-52C06114F3E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38D9E-8D84-4F7E-A1F3-52C06114F3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38D9E-8D84-4F7E-A1F3-52C06114F3E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8D9E-8D84-4F7E-A1F3-52C06114F3E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https://www.youtube.com/watch?v=rEkpvBQW22w&amp;t=2s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8D9E-8D84-4F7E-A1F3-52C06114F3E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14350" y="381000"/>
            <a:ext cx="25828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Screen shot 2012-07-21 at 1.46.38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216150"/>
            <a:ext cx="9144000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4"/>
          <p:cNvSpPr txBox="1"/>
          <p:nvPr userDrawn="1"/>
        </p:nvSpPr>
        <p:spPr>
          <a:xfrm>
            <a:off x="228600" y="2590800"/>
            <a:ext cx="24384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libri" pitchFamily="34" charset="0"/>
              </a:rPr>
              <a:t>1° EDICIÓN</a:t>
            </a:r>
          </a:p>
          <a:p>
            <a:pPr algn="ctr"/>
            <a:endParaRPr lang="en-US" sz="320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3200">
                <a:solidFill>
                  <a:schemeClr val="bg1"/>
                </a:solidFill>
                <a:latin typeface="Calibri" pitchFamily="34" charset="0"/>
              </a:rPr>
              <a:t>2012 - 2013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512C2-2FF6-4CD7-85E7-7A55F68F6BBC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s-AR" noProof="0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40EF6-E704-41F1-A3A3-824737C034BE}" type="datetimeFigureOut">
              <a:rPr lang="es-AR"/>
              <a:pPr>
                <a:defRPr/>
              </a:pPr>
              <a:t>10/10/2023</a:t>
            </a:fld>
            <a:endParaRPr lang="es-AR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A6381-57BE-4A2E-BD71-8DB90D9F5706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A313397-BD21-4E5D-9421-E75DA774A0C1}" type="datetimeFigureOut">
              <a:rPr lang="es-AR" smtClean="0"/>
              <a:pPr>
                <a:defRPr/>
              </a:pPr>
              <a:t>10/10/2023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44353-B38B-45FD-B7F6-53E96F52809F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BEA986E-C5F3-403B-93F8-B01BEF596A1D}" type="datetimeFigureOut">
              <a:rPr lang="es-AR" smtClean="0"/>
              <a:pPr>
                <a:defRPr/>
              </a:pPr>
              <a:t>10/10/2023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EEEDF-1A56-4B0C-8E35-368F0CC38C9A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47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685800" y="1828800"/>
            <a:ext cx="8153400" cy="4191000"/>
          </a:xfrm>
          <a:prstGeom prst="rect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457200" indent="-457200" defTabSz="914400">
              <a:buFont typeface="+mj-lt" charset="0"/>
              <a:buNone/>
            </a:pPr>
            <a:endParaRPr lang="en-GB" sz="2000">
              <a:solidFill>
                <a:schemeClr val="accent1"/>
              </a:solidFill>
            </a:endParaRPr>
          </a:p>
          <a:p>
            <a:pPr marL="457200" indent="-457200" defTabSz="914400">
              <a:buClr>
                <a:srgbClr val="CC0000"/>
              </a:buClr>
            </a:pPr>
            <a:endParaRPr lang="en-US" sz="200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5" name="Picture 4" descr="Screen shot 2012-07-21 at 3.54.00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23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/>
          <p:nvPr userDrawn="1"/>
        </p:nvSpPr>
        <p:spPr>
          <a:xfrm>
            <a:off x="381000" y="1030288"/>
            <a:ext cx="24384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34" charset="0"/>
              </a:rPr>
              <a:t>Posgrado en Gestión de Asuntos Corporativos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85800" y="1828800"/>
            <a:ext cx="8153400" cy="41910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A1681FEE-0E4C-45A0-8050-16489205401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Screen shot 2012-07-21 at 3.35.53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52425" y="1556792"/>
            <a:ext cx="8439150" cy="4819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ts val="2400"/>
              </a:lnSpc>
              <a:spcBef>
                <a:spcPts val="2000"/>
              </a:spcBef>
              <a:buFont typeface="Arial" pitchFamily="34" charset="0"/>
              <a:buChar char="•"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0C64C118-25DF-43B7-9952-5B90EAACE3F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Screen shot 2012-07-21 at 3.35.53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7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310067" y="1412776"/>
            <a:ext cx="3415730" cy="4578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891466" y="1377151"/>
            <a:ext cx="4800600" cy="48101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228600" indent="-228600">
              <a:lnSpc>
                <a:spcPts val="2400"/>
              </a:lnSpc>
              <a:spcBef>
                <a:spcPts val="2000"/>
              </a:spcBef>
              <a:spcAft>
                <a:spcPts val="0"/>
              </a:spcAft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67078DF4-7E18-44D0-AB25-DC6AAC50C9C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29"/>
          <p:cNvSpPr>
            <a:spLocks noGrp="1"/>
          </p:cNvSpPr>
          <p:nvPr userDrawn="1"/>
        </p:nvSpPr>
        <p:spPr>
          <a:xfrm>
            <a:off x="371475" y="1443038"/>
            <a:ext cx="1612900" cy="811212"/>
          </a:xfrm>
          <a:prstGeom prst="roundRect">
            <a:avLst>
              <a:gd name="adj" fmla="val 10493"/>
            </a:avLst>
          </a:prstGeom>
          <a:solidFill>
            <a:srgbClr val="455560"/>
          </a:solidFill>
        </p:spPr>
        <p:txBody>
          <a:bodyPr lIns="164592" tIns="73152" rIns="164592" bIns="73152" anchor="ctr"/>
          <a:lstStyle/>
          <a:p>
            <a:pPr defTabSz="914400">
              <a:buFont typeface="Arial" pitchFamily="34" charset="0"/>
              <a:buNone/>
            </a:pPr>
            <a:endParaRPr lang="es-AR" sz="1500" b="1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 userDrawn="1"/>
        </p:nvSpPr>
        <p:spPr>
          <a:xfrm>
            <a:off x="2184920" y="1441129"/>
            <a:ext cx="6581775" cy="810620"/>
          </a:xfrm>
          <a:prstGeom prst="roundRect">
            <a:avLst>
              <a:gd name="adj" fmla="val 8624"/>
            </a:avLst>
          </a:prstGeom>
          <a:solidFill>
            <a:srgbClr val="FFFFFF">
              <a:lumMod val="85000"/>
            </a:srgbClr>
          </a:solidFill>
        </p:spPr>
        <p:txBody>
          <a:bodyPr lIns="164592" tIns="73152" rIns="164592" bIns="73152" numCol="2" spcCol="274320" anchor="ctr"/>
          <a:lstStyle>
            <a:lvl1pPr marL="114300" indent="-114300" algn="l" defTabSz="914400" rtl="0" eaLnBrk="1" latinLnBrk="0" hangingPunct="1">
              <a:lnSpc>
                <a:spcPts val="144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2743200" algn="l"/>
              </a:tabLst>
              <a:defRPr sz="12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>
                <a:latin typeface="Arial"/>
              </a:rPr>
              <a:t>Click and replace text for your first item and type your sentence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to go to this bullet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a second time to go to this bullet</a:t>
            </a:r>
          </a:p>
          <a:p>
            <a:pPr fontAlgn="auto">
              <a:defRPr/>
            </a:pPr>
            <a:endParaRPr lang="en-US" dirty="0">
              <a:latin typeface="Arial"/>
            </a:endParaRPr>
          </a:p>
        </p:txBody>
      </p:sp>
      <p:sp>
        <p:nvSpPr>
          <p:cNvPr id="8" name="Text Placeholder 30"/>
          <p:cNvSpPr>
            <a:spLocks noGrp="1"/>
          </p:cNvSpPr>
          <p:nvPr userDrawn="1"/>
        </p:nvSpPr>
        <p:spPr>
          <a:xfrm>
            <a:off x="371475" y="2441575"/>
            <a:ext cx="1614488" cy="811213"/>
          </a:xfrm>
          <a:prstGeom prst="roundRect">
            <a:avLst>
              <a:gd name="adj" fmla="val 10493"/>
            </a:avLst>
          </a:prstGeom>
          <a:solidFill>
            <a:srgbClr val="455560"/>
          </a:solidFill>
        </p:spPr>
        <p:txBody>
          <a:bodyPr lIns="164592" tIns="73152" rIns="164592" bIns="73152" anchor="ctr"/>
          <a:lstStyle/>
          <a:p>
            <a:pPr defTabSz="914400">
              <a:buFont typeface="Arial" pitchFamily="34" charset="0"/>
              <a:buNone/>
            </a:pPr>
            <a:endParaRPr lang="es-AR" sz="1500" b="1">
              <a:solidFill>
                <a:srgbClr val="FFFFFF"/>
              </a:solidFill>
            </a:endParaRPr>
          </a:p>
        </p:txBody>
      </p:sp>
      <p:sp>
        <p:nvSpPr>
          <p:cNvPr id="9" name="Text Placeholder 12"/>
          <p:cNvSpPr>
            <a:spLocks noGrp="1"/>
          </p:cNvSpPr>
          <p:nvPr userDrawn="1"/>
        </p:nvSpPr>
        <p:spPr>
          <a:xfrm>
            <a:off x="2185971" y="2439964"/>
            <a:ext cx="6581775" cy="810620"/>
          </a:xfrm>
          <a:prstGeom prst="roundRect">
            <a:avLst>
              <a:gd name="adj" fmla="val 8624"/>
            </a:avLst>
          </a:prstGeom>
          <a:solidFill>
            <a:srgbClr val="FFFFFF">
              <a:lumMod val="85000"/>
            </a:srgbClr>
          </a:solidFill>
        </p:spPr>
        <p:txBody>
          <a:bodyPr lIns="164592" tIns="73152" rIns="164592" bIns="73152" numCol="2" spcCol="274320" anchor="ctr"/>
          <a:lstStyle>
            <a:lvl1pPr marL="114300" indent="-114300" algn="l" defTabSz="914400" rtl="0" eaLnBrk="1" latinLnBrk="0" hangingPunct="1">
              <a:lnSpc>
                <a:spcPts val="144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2743200" algn="l"/>
              </a:tabLst>
              <a:defRPr sz="12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>
                <a:latin typeface="Arial"/>
              </a:rPr>
              <a:t>Click and replace text for your first item and type your sentence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to go to this bullet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a second time to go to this bullet</a:t>
            </a:r>
          </a:p>
          <a:p>
            <a:pPr fontAlgn="auto">
              <a:defRPr/>
            </a:pPr>
            <a:endParaRPr lang="en-US" dirty="0">
              <a:latin typeface="Arial"/>
            </a:endParaRPr>
          </a:p>
        </p:txBody>
      </p:sp>
      <p:sp>
        <p:nvSpPr>
          <p:cNvPr id="10" name="Text Placeholder 31"/>
          <p:cNvSpPr>
            <a:spLocks noGrp="1"/>
          </p:cNvSpPr>
          <p:nvPr userDrawn="1"/>
        </p:nvSpPr>
        <p:spPr>
          <a:xfrm>
            <a:off x="376238" y="3433763"/>
            <a:ext cx="1612900" cy="811212"/>
          </a:xfrm>
          <a:prstGeom prst="roundRect">
            <a:avLst>
              <a:gd name="adj" fmla="val 10493"/>
            </a:avLst>
          </a:prstGeom>
          <a:solidFill>
            <a:srgbClr val="455560"/>
          </a:solidFill>
        </p:spPr>
        <p:txBody>
          <a:bodyPr lIns="164592" tIns="73152" rIns="164592" bIns="73152" anchor="ctr"/>
          <a:lstStyle/>
          <a:p>
            <a:pPr defTabSz="914400">
              <a:buFont typeface="Arial" pitchFamily="34" charset="0"/>
              <a:buNone/>
            </a:pPr>
            <a:endParaRPr lang="es-AR" sz="1500" b="1">
              <a:solidFill>
                <a:srgbClr val="FFFFFF"/>
              </a:solidFill>
            </a:endParaRPr>
          </a:p>
        </p:txBody>
      </p:sp>
      <p:sp>
        <p:nvSpPr>
          <p:cNvPr id="11" name="Text Placeholder 98"/>
          <p:cNvSpPr>
            <a:spLocks noGrp="1"/>
          </p:cNvSpPr>
          <p:nvPr userDrawn="1"/>
        </p:nvSpPr>
        <p:spPr>
          <a:xfrm>
            <a:off x="2189681" y="3432078"/>
            <a:ext cx="6581775" cy="810620"/>
          </a:xfrm>
          <a:prstGeom prst="roundRect">
            <a:avLst>
              <a:gd name="adj" fmla="val 8624"/>
            </a:avLst>
          </a:prstGeom>
          <a:solidFill>
            <a:srgbClr val="FFFFFF">
              <a:lumMod val="85000"/>
            </a:srgbClr>
          </a:solidFill>
        </p:spPr>
        <p:txBody>
          <a:bodyPr lIns="164592" tIns="73152" rIns="164592" bIns="73152" numCol="2" spcCol="274320" anchor="ctr"/>
          <a:lstStyle>
            <a:lvl1pPr marL="114300" indent="-114300" algn="l" defTabSz="914400" rtl="0" eaLnBrk="1" latinLnBrk="0" hangingPunct="1">
              <a:lnSpc>
                <a:spcPts val="144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2743200" algn="l"/>
              </a:tabLst>
              <a:defRPr sz="12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>
                <a:latin typeface="Arial"/>
              </a:rPr>
              <a:t>Click and replace text for your first item and type your sentence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to go to this bullet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a second time to go to this bullet</a:t>
            </a:r>
          </a:p>
          <a:p>
            <a:pPr fontAlgn="auto">
              <a:defRPr/>
            </a:pPr>
            <a:endParaRPr lang="en-US" dirty="0">
              <a:latin typeface="Arial"/>
            </a:endParaRPr>
          </a:p>
        </p:txBody>
      </p:sp>
      <p:sp>
        <p:nvSpPr>
          <p:cNvPr id="12" name="Text Placeholder 32"/>
          <p:cNvSpPr>
            <a:spLocks noGrp="1"/>
          </p:cNvSpPr>
          <p:nvPr userDrawn="1"/>
        </p:nvSpPr>
        <p:spPr>
          <a:xfrm>
            <a:off x="374650" y="4424363"/>
            <a:ext cx="1614488" cy="811212"/>
          </a:xfrm>
          <a:prstGeom prst="roundRect">
            <a:avLst>
              <a:gd name="adj" fmla="val 10493"/>
            </a:avLst>
          </a:prstGeom>
          <a:solidFill>
            <a:srgbClr val="455560"/>
          </a:solidFill>
        </p:spPr>
        <p:txBody>
          <a:bodyPr lIns="164592" tIns="73152" rIns="164592" bIns="73152" anchor="ctr"/>
          <a:lstStyle/>
          <a:p>
            <a:pPr defTabSz="914400">
              <a:buFont typeface="Arial" pitchFamily="34" charset="0"/>
              <a:buNone/>
            </a:pPr>
            <a:endParaRPr lang="es-AR" sz="1500" b="1">
              <a:solidFill>
                <a:srgbClr val="FFFFFF"/>
              </a:solidFill>
            </a:endParaRPr>
          </a:p>
        </p:txBody>
      </p:sp>
      <p:sp>
        <p:nvSpPr>
          <p:cNvPr id="13" name="Text Placeholder 100"/>
          <p:cNvSpPr>
            <a:spLocks noGrp="1"/>
          </p:cNvSpPr>
          <p:nvPr userDrawn="1"/>
        </p:nvSpPr>
        <p:spPr>
          <a:xfrm>
            <a:off x="2189009" y="4422342"/>
            <a:ext cx="6581775" cy="810620"/>
          </a:xfrm>
          <a:prstGeom prst="roundRect">
            <a:avLst>
              <a:gd name="adj" fmla="val 8624"/>
            </a:avLst>
          </a:prstGeom>
          <a:solidFill>
            <a:srgbClr val="FFFFFF">
              <a:lumMod val="85000"/>
            </a:srgbClr>
          </a:solidFill>
        </p:spPr>
        <p:txBody>
          <a:bodyPr lIns="164592" tIns="73152" rIns="164592" bIns="73152" numCol="2" spcCol="274320" anchor="ctr"/>
          <a:lstStyle>
            <a:lvl1pPr marL="114300" indent="-114300" algn="l" defTabSz="914400" rtl="0" eaLnBrk="1" latinLnBrk="0" hangingPunct="1">
              <a:lnSpc>
                <a:spcPts val="144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2743200" algn="l"/>
              </a:tabLst>
              <a:defRPr sz="12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dirty="0">
                <a:latin typeface="Arial"/>
              </a:rPr>
              <a:t>Click and replace text for your first item and type your sentence</a:t>
            </a:r>
          </a:p>
          <a:p>
            <a:pPr fontAlgn="auto">
              <a:defRPr/>
            </a:pPr>
            <a:r>
              <a:rPr lang="en-US" dirty="0">
                <a:latin typeface="Arial"/>
              </a:rPr>
              <a:t>Press enter to go to this bullet</a:t>
            </a:r>
          </a:p>
          <a:p>
            <a:pPr fontAlgn="auto">
              <a:defRPr/>
            </a:pPr>
            <a:r>
              <a:rPr lang="en-US" dirty="0">
                <a:latin typeface="Arial"/>
              </a:rPr>
              <a:t>Press enter a second time to go to this bullet</a:t>
            </a:r>
          </a:p>
          <a:p>
            <a:pPr fontAlgn="auto">
              <a:defRPr/>
            </a:pPr>
            <a:endParaRPr lang="en-US" dirty="0">
              <a:latin typeface="Arial"/>
            </a:endParaRPr>
          </a:p>
        </p:txBody>
      </p:sp>
      <p:sp>
        <p:nvSpPr>
          <p:cNvPr id="14" name="Text Placeholder 33"/>
          <p:cNvSpPr>
            <a:spLocks noGrp="1"/>
          </p:cNvSpPr>
          <p:nvPr userDrawn="1"/>
        </p:nvSpPr>
        <p:spPr>
          <a:xfrm>
            <a:off x="369888" y="5416550"/>
            <a:ext cx="1612900" cy="811213"/>
          </a:xfrm>
          <a:prstGeom prst="roundRect">
            <a:avLst>
              <a:gd name="adj" fmla="val 10493"/>
            </a:avLst>
          </a:prstGeom>
          <a:solidFill>
            <a:srgbClr val="455560"/>
          </a:solidFill>
        </p:spPr>
        <p:txBody>
          <a:bodyPr lIns="164592" tIns="73152" rIns="164592" bIns="73152" anchor="ctr"/>
          <a:lstStyle/>
          <a:p>
            <a:pPr defTabSz="914400">
              <a:buFont typeface="Arial" pitchFamily="34" charset="0"/>
              <a:buNone/>
            </a:pPr>
            <a:endParaRPr lang="es-AR" sz="1500" b="1">
              <a:solidFill>
                <a:srgbClr val="FFFFFF"/>
              </a:solidFill>
            </a:endParaRPr>
          </a:p>
        </p:txBody>
      </p:sp>
      <p:sp>
        <p:nvSpPr>
          <p:cNvPr id="15" name="Text Placeholder 102"/>
          <p:cNvSpPr>
            <a:spLocks noGrp="1"/>
          </p:cNvSpPr>
          <p:nvPr userDrawn="1"/>
        </p:nvSpPr>
        <p:spPr>
          <a:xfrm>
            <a:off x="2183467" y="5414327"/>
            <a:ext cx="6581775" cy="810620"/>
          </a:xfrm>
          <a:prstGeom prst="roundRect">
            <a:avLst>
              <a:gd name="adj" fmla="val 8624"/>
            </a:avLst>
          </a:prstGeom>
          <a:solidFill>
            <a:srgbClr val="FFFFFF">
              <a:lumMod val="85000"/>
            </a:srgbClr>
          </a:solidFill>
        </p:spPr>
        <p:txBody>
          <a:bodyPr lIns="164592" tIns="73152" rIns="164592" bIns="73152" numCol="2" spcCol="274320" anchor="ctr"/>
          <a:lstStyle>
            <a:lvl1pPr marL="114300" indent="-114300" algn="l" defTabSz="914400" rtl="0" eaLnBrk="1" latinLnBrk="0" hangingPunct="1">
              <a:lnSpc>
                <a:spcPts val="144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2743200" algn="l"/>
              </a:tabLst>
              <a:defRPr sz="12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7200"/>
              </a:lnSpc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>
                <a:latin typeface="Arial"/>
              </a:rPr>
              <a:t>Click and replace text for your first item and type your sentence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to go to this bullet</a:t>
            </a:r>
          </a:p>
          <a:p>
            <a:pPr fontAlgn="auto">
              <a:defRPr/>
            </a:pPr>
            <a:r>
              <a:rPr lang="en-US">
                <a:latin typeface="Arial"/>
              </a:rPr>
              <a:t>Press enter a second time to go to this bullet</a:t>
            </a:r>
          </a:p>
          <a:p>
            <a:pPr fontAlgn="auto">
              <a:defRPr/>
            </a:pPr>
            <a:endParaRPr lang="en-US" dirty="0">
              <a:latin typeface="Arial"/>
            </a:endParaRPr>
          </a:p>
        </p:txBody>
      </p:sp>
      <p:pic>
        <p:nvPicPr>
          <p:cNvPr id="16" name="Picture 14" descr="Screen shot 2012-07-21 at 3.35.53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C98E410C-71CB-473D-9398-B8A2A1B930F8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>
            <a:spLocks noChangeArrowheads="1"/>
          </p:cNvSpPr>
          <p:nvPr userDrawn="1"/>
        </p:nvSpPr>
        <p:spPr bwMode="auto">
          <a:xfrm>
            <a:off x="152400" y="5168900"/>
            <a:ext cx="8839200" cy="1128713"/>
          </a:xfrm>
          <a:prstGeom prst="roundRect">
            <a:avLst>
              <a:gd name="adj" fmla="val 2986"/>
            </a:avLst>
          </a:pr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defTabSz="914400"/>
            <a:endParaRPr lang="es-AR">
              <a:solidFill>
                <a:srgbClr val="000000"/>
              </a:solidFill>
              <a:latin typeface="VAG Rounded Light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 userDrawn="1"/>
        </p:nvSpPr>
        <p:spPr bwMode="auto">
          <a:xfrm>
            <a:off x="152400" y="3878263"/>
            <a:ext cx="8839200" cy="1216025"/>
          </a:xfrm>
          <a:prstGeom prst="roundRect">
            <a:avLst>
              <a:gd name="adj" fmla="val 2986"/>
            </a:avLst>
          </a:pr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defTabSz="914400"/>
            <a:endParaRPr lang="es-AR">
              <a:solidFill>
                <a:srgbClr val="000000"/>
              </a:solidFill>
              <a:latin typeface="VAG Rounded Light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 userDrawn="1"/>
        </p:nvSpPr>
        <p:spPr bwMode="auto">
          <a:xfrm>
            <a:off x="152400" y="2543175"/>
            <a:ext cx="8839200" cy="1200150"/>
          </a:xfrm>
          <a:prstGeom prst="roundRect">
            <a:avLst>
              <a:gd name="adj" fmla="val 2986"/>
            </a:avLst>
          </a:pr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defTabSz="914400"/>
            <a:endParaRPr lang="es-AR">
              <a:solidFill>
                <a:srgbClr val="000000"/>
              </a:solidFill>
              <a:latin typeface="VAG Rounded Light" charset="0"/>
            </a:endParaRPr>
          </a:p>
        </p:txBody>
      </p:sp>
      <p:sp>
        <p:nvSpPr>
          <p:cNvPr id="9" name="Rounded Rectangle 8"/>
          <p:cNvSpPr>
            <a:spLocks noChangeArrowheads="1"/>
          </p:cNvSpPr>
          <p:nvPr userDrawn="1"/>
        </p:nvSpPr>
        <p:spPr bwMode="auto">
          <a:xfrm>
            <a:off x="152400" y="1371600"/>
            <a:ext cx="8839200" cy="1066800"/>
          </a:xfrm>
          <a:prstGeom prst="roundRect">
            <a:avLst>
              <a:gd name="adj" fmla="val 2986"/>
            </a:avLst>
          </a:pr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defTabSz="914400"/>
            <a:endParaRPr lang="es-AR">
              <a:solidFill>
                <a:srgbClr val="000000"/>
              </a:solidFill>
              <a:latin typeface="VAG Rounded Light" charset="0"/>
            </a:endParaRPr>
          </a:p>
        </p:txBody>
      </p:sp>
      <p:sp>
        <p:nvSpPr>
          <p:cNvPr id="10" name="TextBox 9"/>
          <p:cNvSpPr>
            <a:spLocks noChangeArrowheads="1"/>
          </p:cNvSpPr>
          <p:nvPr userDrawn="1"/>
        </p:nvSpPr>
        <p:spPr bwMode="auto">
          <a:xfrm>
            <a:off x="695325" y="1695450"/>
            <a:ext cx="2962275" cy="498475"/>
          </a:xfrm>
          <a:prstGeom prst="roundRect">
            <a:avLst>
              <a:gd name="adj" fmla="val 16667"/>
            </a:avLst>
          </a:prstGeom>
          <a:solidFill>
            <a:srgbClr val="1B3049"/>
          </a:solidFill>
          <a:ln w="38100">
            <a:solidFill>
              <a:schemeClr val="bg2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defTabSz="914400">
              <a:buClr>
                <a:srgbClr val="CC0000"/>
              </a:buClr>
            </a:pPr>
            <a:r>
              <a:rPr lang="en-GB" sz="1400">
                <a:solidFill>
                  <a:srgbClr val="FFFFFF"/>
                </a:solidFill>
              </a:rPr>
              <a:t>Insert text</a:t>
            </a:r>
          </a:p>
        </p:txBody>
      </p:sp>
      <p:sp>
        <p:nvSpPr>
          <p:cNvPr id="11" name="TextBox 10"/>
          <p:cNvSpPr>
            <a:spLocks noChangeArrowheads="1"/>
          </p:cNvSpPr>
          <p:nvPr userDrawn="1"/>
        </p:nvSpPr>
        <p:spPr bwMode="auto">
          <a:xfrm>
            <a:off x="695325" y="2914650"/>
            <a:ext cx="2962275" cy="498475"/>
          </a:xfrm>
          <a:prstGeom prst="roundRect">
            <a:avLst>
              <a:gd name="adj" fmla="val 16667"/>
            </a:avLst>
          </a:prstGeom>
          <a:solidFill>
            <a:srgbClr val="1B3049"/>
          </a:solidFill>
          <a:ln w="38100">
            <a:solidFill>
              <a:schemeClr val="bg2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defTabSz="914400">
              <a:buClr>
                <a:srgbClr val="CC0000"/>
              </a:buClr>
            </a:pPr>
            <a:r>
              <a:rPr lang="en-GB" sz="1400">
                <a:solidFill>
                  <a:srgbClr val="FFFFFF"/>
                </a:solidFill>
              </a:rPr>
              <a:t>Insert text</a:t>
            </a:r>
          </a:p>
        </p:txBody>
      </p:sp>
      <p:sp>
        <p:nvSpPr>
          <p:cNvPr id="12" name="TextBox 11"/>
          <p:cNvSpPr>
            <a:spLocks noChangeArrowheads="1"/>
          </p:cNvSpPr>
          <p:nvPr userDrawn="1"/>
        </p:nvSpPr>
        <p:spPr bwMode="auto">
          <a:xfrm>
            <a:off x="695325" y="4237038"/>
            <a:ext cx="2962275" cy="498475"/>
          </a:xfrm>
          <a:prstGeom prst="roundRect">
            <a:avLst>
              <a:gd name="adj" fmla="val 16667"/>
            </a:avLst>
          </a:prstGeom>
          <a:solidFill>
            <a:srgbClr val="1B3049"/>
          </a:solidFill>
          <a:ln w="38100">
            <a:solidFill>
              <a:schemeClr val="bg2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defTabSz="914400">
              <a:buClr>
                <a:srgbClr val="CC0000"/>
              </a:buClr>
            </a:pPr>
            <a:r>
              <a:rPr lang="en-GB" sz="1400">
                <a:solidFill>
                  <a:srgbClr val="FFFFFF"/>
                </a:solidFill>
              </a:rPr>
              <a:t>Insert text</a:t>
            </a:r>
          </a:p>
        </p:txBody>
      </p:sp>
      <p:sp>
        <p:nvSpPr>
          <p:cNvPr id="13" name="TextBox 12"/>
          <p:cNvSpPr>
            <a:spLocks noChangeArrowheads="1"/>
          </p:cNvSpPr>
          <p:nvPr userDrawn="1"/>
        </p:nvSpPr>
        <p:spPr bwMode="auto">
          <a:xfrm>
            <a:off x="695325" y="5483225"/>
            <a:ext cx="2962275" cy="500063"/>
          </a:xfrm>
          <a:prstGeom prst="roundRect">
            <a:avLst>
              <a:gd name="adj" fmla="val 16667"/>
            </a:avLst>
          </a:prstGeom>
          <a:solidFill>
            <a:srgbClr val="1B3049"/>
          </a:solidFill>
          <a:ln w="38100">
            <a:solidFill>
              <a:schemeClr val="bg2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defTabSz="914400">
              <a:buClr>
                <a:srgbClr val="CC0000"/>
              </a:buClr>
            </a:pPr>
            <a:r>
              <a:rPr lang="en-GB" sz="1400">
                <a:solidFill>
                  <a:srgbClr val="FFFFFF"/>
                </a:solidFill>
              </a:rPr>
              <a:t>Insert text</a:t>
            </a:r>
          </a:p>
        </p:txBody>
      </p:sp>
      <p:sp>
        <p:nvSpPr>
          <p:cNvPr id="14" name="TextBox 12"/>
          <p:cNvSpPr txBox="1"/>
          <p:nvPr userDrawn="1"/>
        </p:nvSpPr>
        <p:spPr>
          <a:xfrm>
            <a:off x="4427538" y="1382713"/>
            <a:ext cx="11366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Iioooioioi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</a:t>
            </a:r>
          </a:p>
        </p:txBody>
      </p:sp>
      <p:sp>
        <p:nvSpPr>
          <p:cNvPr id="15" name="TextBox 13"/>
          <p:cNvSpPr txBox="1"/>
          <p:nvPr userDrawn="1"/>
        </p:nvSpPr>
        <p:spPr>
          <a:xfrm>
            <a:off x="4427538" y="2563813"/>
            <a:ext cx="1360487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ioioioioioioioioioioi</a:t>
            </a:r>
          </a:p>
        </p:txBody>
      </p:sp>
      <p:cxnSp>
        <p:nvCxnSpPr>
          <p:cNvPr id="16" name="Straight Connector 15"/>
          <p:cNvCxnSpPr>
            <a:cxnSpLocks noChangeShapeType="1"/>
          </p:cNvCxnSpPr>
          <p:nvPr userDrawn="1"/>
        </p:nvCxnSpPr>
        <p:spPr bwMode="auto">
          <a:xfrm flipV="1">
            <a:off x="390525" y="2490788"/>
            <a:ext cx="8397875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</p:cxnSp>
      <p:cxnSp>
        <p:nvCxnSpPr>
          <p:cNvPr id="17" name="Straight Connector 16"/>
          <p:cNvCxnSpPr>
            <a:cxnSpLocks noChangeShapeType="1"/>
          </p:cNvCxnSpPr>
          <p:nvPr userDrawn="1"/>
        </p:nvCxnSpPr>
        <p:spPr bwMode="auto">
          <a:xfrm flipV="1">
            <a:off x="390525" y="3797300"/>
            <a:ext cx="8397875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 userDrawn="1"/>
        </p:nvCxnSpPr>
        <p:spPr bwMode="auto">
          <a:xfrm flipV="1">
            <a:off x="390525" y="5143500"/>
            <a:ext cx="8397875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</p:cxnSp>
      <p:sp>
        <p:nvSpPr>
          <p:cNvPr id="19" name="TextBox 17"/>
          <p:cNvSpPr txBox="1"/>
          <p:nvPr userDrawn="1"/>
        </p:nvSpPr>
        <p:spPr>
          <a:xfrm>
            <a:off x="4427538" y="3997325"/>
            <a:ext cx="11366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Iioooioioi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</a:t>
            </a:r>
          </a:p>
        </p:txBody>
      </p:sp>
      <p:sp>
        <p:nvSpPr>
          <p:cNvPr id="20" name="TextBox 18"/>
          <p:cNvSpPr txBox="1"/>
          <p:nvPr userDrawn="1"/>
        </p:nvSpPr>
        <p:spPr>
          <a:xfrm>
            <a:off x="4427538" y="5334000"/>
            <a:ext cx="1360487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Ioioioioioioioioioi</a:t>
            </a:r>
          </a:p>
          <a:p>
            <a:pPr marL="168275" indent="-168275">
              <a:buClr>
                <a:srgbClr val="7F7F7F"/>
              </a:buClr>
              <a:buFont typeface="Arial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Arial Narrow" pitchFamily="34" charset="0"/>
              </a:rPr>
              <a:t>ioioioioioioioioioioi</a:t>
            </a:r>
          </a:p>
        </p:txBody>
      </p:sp>
      <p:pic>
        <p:nvPicPr>
          <p:cNvPr id="21" name="Picture 19" descr="Screen shot 2012-07-21 at 3.35.53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1A755047-02EC-47E6-B1AE-67CAAB11855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Chart 4"/>
          <p:cNvGraphicFramePr>
            <a:graphicFrameLocks noGrp="1"/>
          </p:cNvGraphicFramePr>
          <p:nvPr/>
        </p:nvGraphicFramePr>
        <p:xfrm>
          <a:off x="330200" y="1470025"/>
          <a:ext cx="35179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517697" imgH="4572396" progId="Excel.Sheet.8">
                  <p:embed/>
                </p:oleObj>
              </mc:Choice>
              <mc:Fallback>
                <p:oleObj r:id="rId3" imgW="3517697" imgH="4572396" progId="Excel.Sheet.8">
                  <p:embed/>
                  <p:pic>
                    <p:nvPicPr>
                      <p:cNvPr id="0" name="Char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1470025"/>
                        <a:ext cx="3517900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3"/>
          <p:cNvSpPr>
            <a:spLocks noGrp="1"/>
          </p:cNvSpPr>
          <p:nvPr userDrawn="1"/>
        </p:nvSpPr>
        <p:spPr>
          <a:xfrm>
            <a:off x="3962400" y="1520825"/>
            <a:ext cx="4800600" cy="4810125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lnSpc>
                <a:spcPts val="2400"/>
              </a:lnSpc>
              <a:spcBef>
                <a:spcPts val="2000"/>
              </a:spcBef>
              <a:buFont typeface="Arial" pitchFamily="34" charset="0"/>
              <a:buChar char="•"/>
            </a:pPr>
            <a:endParaRPr lang="es-AR" sz="20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6" descr="Screen shot 2012-07-21 at 3.35.53 PM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62400" y="1521166"/>
            <a:ext cx="4800600" cy="48101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228600" indent="-228600">
              <a:lnSpc>
                <a:spcPts val="2400"/>
              </a:lnSpc>
              <a:spcBef>
                <a:spcPts val="2000"/>
              </a:spcBef>
              <a:spcAft>
                <a:spcPts val="0"/>
              </a:spcAft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9134754E-D02D-4BC4-A8CA-2C6B6A2CDE7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so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9700"/>
            <a:ext cx="12874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Screen shot 2012-07-21 at 3.35.53 PM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934200" y="215900"/>
            <a:ext cx="2133600" cy="393700"/>
          </a:xfrm>
          <a:prstGeom prst="rect">
            <a:avLst/>
          </a:prstGeom>
        </p:spPr>
        <p:txBody>
          <a:bodyPr vert="horz"/>
          <a:lstStyle>
            <a:lvl1pPr algn="r">
              <a:buNone/>
              <a:defRPr sz="1600" i="1"/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609600"/>
            <a:ext cx="9067800" cy="530244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934200" y="6492875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PGAC  | </a:t>
            </a:r>
            <a:fld id="{AAA1BA98-0D26-43F6-9DEB-15B9A9D186C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1D79-CEA1-4224-97FB-A988627C13F4}" type="datetimeFigureOut">
              <a:rPr lang="es-ES"/>
              <a:pPr>
                <a:defRPr/>
              </a:pPr>
              <a:t>10/10/2023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BC6F6-8BEC-47DD-99FF-28A59B4404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EBE375CA-3A91-4F76-B3B5-2F07D3277FFE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://www.trabajo.gov.ar/conaeti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6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angladeshaccord.org/signatorie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manufacturingmap.nikeinc.com/" TargetMode="Externa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6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2997200" cy="381476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s-ES" sz="2400" dirty="0"/>
              <a:t>	</a:t>
            </a:r>
            <a:endParaRPr lang="es-AR" sz="2400" dirty="0"/>
          </a:p>
          <a:p>
            <a:pPr>
              <a:buFont typeface="Wingdings" pitchFamily="2" charset="2"/>
              <a:buNone/>
            </a:pPr>
            <a:endParaRPr lang="es-AR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Gestión Empresarial para respetar los Derechos Humanos - </a:t>
            </a:r>
            <a:r>
              <a:rPr lang="es-AR" sz="2800" dirty="0"/>
              <a:t>Responsabilidad en la cadena de valor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sz="2000" dirty="0"/>
              <a:t>Profesor Lucas Ignacio Utrera</a:t>
            </a:r>
          </a:p>
          <a:p>
            <a:pPr marL="0" indent="0">
              <a:buNone/>
            </a:pPr>
            <a:endParaRPr lang="es-AR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30629" y="223734"/>
            <a:ext cx="8761851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40" y="372197"/>
            <a:ext cx="954173" cy="6264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1 Título"/>
          <p:cNvSpPr>
            <a:spLocks noGrp="1"/>
          </p:cNvSpPr>
          <p:nvPr>
            <p:ph type="title"/>
          </p:nvPr>
        </p:nvSpPr>
        <p:spPr>
          <a:xfrm>
            <a:off x="571500" y="142875"/>
            <a:ext cx="7924800" cy="1143000"/>
          </a:xfrm>
        </p:spPr>
        <p:txBody>
          <a:bodyPr/>
          <a:lstStyle/>
          <a:p>
            <a:pPr eaLnBrk="1" hangingPunct="1"/>
            <a:r>
              <a:rPr lang="es-ES"/>
              <a:t>¿Qué tipo de riesgos?</a:t>
            </a:r>
          </a:p>
        </p:txBody>
      </p:sp>
      <p:graphicFrame>
        <p:nvGraphicFramePr>
          <p:cNvPr id="5" name="4 Diagrama"/>
          <p:cNvGraphicFramePr/>
          <p:nvPr/>
        </p:nvGraphicFramePr>
        <p:xfrm>
          <a:off x="1571604" y="1714488"/>
          <a:ext cx="6215106" cy="450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/>
        </p:nvGraphicFramePr>
        <p:xfrm>
          <a:off x="500034" y="571480"/>
          <a:ext cx="79248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714348" y="2143116"/>
            <a:ext cx="6715125" cy="3724275"/>
          </a:xfrm>
        </p:spPr>
        <p:txBody>
          <a:bodyPr>
            <a:normAutofit fontScale="70000" lnSpcReduction="20000"/>
          </a:bodyPr>
          <a:lstStyle/>
          <a:p>
            <a:pPr marL="320040" indent="-32004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ES" sz="3200" dirty="0"/>
              <a:t>La Comisión Nacional para la Erradicación del Trabajo</a:t>
            </a:r>
          </a:p>
          <a:p>
            <a:pPr marL="320040" indent="-32004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ES" sz="3200" dirty="0"/>
              <a:t> Infantil, (CONAETI) define al trabajo infantil como:</a:t>
            </a:r>
          </a:p>
          <a:p>
            <a:pPr marL="320040" indent="-32004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s-ES" sz="3200" dirty="0"/>
          </a:p>
          <a:p>
            <a:pPr marL="320040" indent="-32004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ES" sz="3200" dirty="0"/>
              <a:t>	 “</a:t>
            </a:r>
            <a:r>
              <a:rPr lang="es-ES" sz="3200" i="1" dirty="0"/>
              <a:t>toda actividad económica y/o estrategia de supervivencia, remunerada o no, realizada por niñas y niños, por debajo de la edad mínima de admisión al empleo o trabajo, o que no han finalizado la escolaridad obligatoria o que no han cumplido los 18 años si se trata de trabajo peligroso”</a:t>
            </a:r>
            <a:r>
              <a:rPr lang="es-ES" sz="3200" dirty="0"/>
              <a:t>  </a:t>
            </a:r>
            <a:endParaRPr lang="es-AR" sz="3200" dirty="0"/>
          </a:p>
          <a:p>
            <a:pPr marL="320040" indent="-32004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br>
              <a:rPr lang="es-AR" sz="3200" dirty="0"/>
            </a:br>
            <a:r>
              <a:rPr lang="es-ES" sz="3200" dirty="0">
                <a:hlinkClick r:id="rId7"/>
              </a:rPr>
              <a:t>www.trabajo.gov.ar/conaeti</a:t>
            </a:r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algn="l" eaLnBrk="1" fontAlgn="auto" hangingPunct="1">
              <a:spcAft>
                <a:spcPts val="0"/>
              </a:spcAft>
              <a:defRPr/>
            </a:pPr>
            <a:r>
              <a:rPr lang="es-AR" dirty="0"/>
              <a:t>Tres formas de Trabajo Infantil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46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/>
          <a:lstStyle/>
          <a:p>
            <a:pPr marL="54864" algn="l" eaLnBrk="1" fontAlgn="auto" hangingPunct="1">
              <a:spcAft>
                <a:spcPts val="0"/>
              </a:spcAft>
              <a:defRPr/>
            </a:pPr>
            <a:r>
              <a:rPr lang="es-AR" dirty="0"/>
              <a:t>Causas que generan TI</a:t>
            </a: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214282" y="1643050"/>
          <a:ext cx="8686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2" descr="http://www.atacamapublicidad.com.ar/wp-content/uploads/Afiche_A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30800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undp.org.ar/img/news/nov216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214422"/>
            <a:ext cx="2966314" cy="396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comunicarseweb.com.ar/upload/image/440x4401334098530_ti-rura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7452" y="1214422"/>
            <a:ext cx="3036548" cy="428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288" y="1557338"/>
            <a:ext cx="8229600" cy="45259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 2" pitchFamily="18" charset="2"/>
              <a:buNone/>
              <a:defRPr/>
            </a:pPr>
            <a:br>
              <a:rPr lang="es-ES" sz="1800" dirty="0">
                <a:latin typeface="+mj-lt"/>
              </a:rPr>
            </a:br>
            <a:r>
              <a:rPr lang="es-ES" sz="1900" dirty="0">
                <a:latin typeface="+mj-lt"/>
              </a:rPr>
              <a:t>Código Penal. </a:t>
            </a:r>
            <a:r>
              <a:rPr lang="es-ES" sz="1900" dirty="0" err="1">
                <a:latin typeface="+mj-lt"/>
              </a:rPr>
              <a:t>Incorpórase</a:t>
            </a:r>
            <a:r>
              <a:rPr lang="es-ES" sz="1900" dirty="0">
                <a:latin typeface="+mj-lt"/>
              </a:rPr>
              <a:t> artículo N° 148 bis.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Sancionada: Marzo 20 de 2013.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Promulgada: Abril 11 de 2013.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El Senado y Cámara de Diputados de la Nación Argentina reunidos en Congreso, etc. sancionan con fuerza de Ley:</a:t>
            </a:r>
          </a:p>
          <a:p>
            <a:pPr eaLnBrk="1" hangingPunct="1">
              <a:buFont typeface="Wingdings 2" pitchFamily="18" charset="2"/>
              <a:buNone/>
              <a:defRPr/>
            </a:pPr>
            <a:br>
              <a:rPr lang="es-ES" sz="1900" dirty="0">
                <a:latin typeface="+mj-lt"/>
              </a:rPr>
            </a:br>
            <a:r>
              <a:rPr lang="es-ES" sz="1900" dirty="0">
                <a:latin typeface="+mj-lt"/>
              </a:rPr>
              <a:t>ARTICULO 1° — </a:t>
            </a:r>
            <a:r>
              <a:rPr lang="es-ES" sz="1900" dirty="0" err="1">
                <a:latin typeface="+mj-lt"/>
              </a:rPr>
              <a:t>Incorpórase</a:t>
            </a:r>
            <a:r>
              <a:rPr lang="es-ES" sz="1900" dirty="0">
                <a:latin typeface="+mj-lt"/>
              </a:rPr>
              <a:t> como artículo 148 bis del Código Penal, el siguiente: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Artículo 148: bis: Será reprimido con prisión de 1 (uno) a (cuatro) años el que aprovechare económicamente el trabajo de un niño o niña en violación de las normas nacionales que prohíben el trabajo infantil, siempre que el hecho no importare un delito más grave.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Quedan exceptuadas las tareas que tuvieren fines pedagógicos o de capacitación exclusivamente.</a:t>
            </a: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s-ES" sz="1900" dirty="0">
                <a:latin typeface="+mj-lt"/>
              </a:rPr>
              <a:t>	No será punible el padre, madre, tutor o guardador del niño o niña que incurriere en la conducta descripta.</a:t>
            </a:r>
            <a:br>
              <a:rPr lang="es-ES" dirty="0"/>
            </a:b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7 Diagrama"/>
          <p:cNvGraphicFramePr/>
          <p:nvPr/>
        </p:nvGraphicFramePr>
        <p:xfrm>
          <a:off x="428596" y="64291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142976" y="2500306"/>
            <a:ext cx="6215106" cy="399256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800" dirty="0">
                <a:solidFill>
                  <a:schemeClr val="accent2"/>
                </a:solidFill>
              </a:rPr>
              <a:t>	</a:t>
            </a:r>
            <a:r>
              <a:rPr lang="en-US" sz="2800" dirty="0" err="1"/>
              <a:t>Según</a:t>
            </a:r>
            <a:r>
              <a:rPr lang="en-US" sz="2800" dirty="0"/>
              <a:t> OIT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i="1" dirty="0"/>
              <a:t>“</a:t>
            </a:r>
            <a:r>
              <a:rPr lang="en-US" sz="2800" i="1" dirty="0" err="1"/>
              <a:t>todo</a:t>
            </a:r>
            <a:r>
              <a:rPr lang="en-US" sz="2800" i="1" dirty="0"/>
              <a:t> </a:t>
            </a:r>
            <a:r>
              <a:rPr lang="en-US" sz="2800" i="1" dirty="0" err="1"/>
              <a:t>trabajo</a:t>
            </a:r>
            <a:r>
              <a:rPr lang="en-US" sz="2800" i="1" dirty="0"/>
              <a:t> o </a:t>
            </a:r>
            <a:r>
              <a:rPr lang="en-US" sz="2800" i="1" dirty="0" err="1"/>
              <a:t>servicio</a:t>
            </a:r>
            <a:r>
              <a:rPr lang="en-US" sz="2800" i="1" dirty="0"/>
              <a:t> </a:t>
            </a:r>
            <a:r>
              <a:rPr lang="en-US" sz="2800" i="1" dirty="0" err="1"/>
              <a:t>exigido</a:t>
            </a:r>
            <a:r>
              <a:rPr lang="en-US" sz="2800" i="1" dirty="0"/>
              <a:t> de </a:t>
            </a:r>
            <a:r>
              <a:rPr lang="en-US" sz="2800" i="1" dirty="0" err="1"/>
              <a:t>una</a:t>
            </a:r>
            <a:r>
              <a:rPr lang="en-US" sz="2800" i="1" dirty="0"/>
              <a:t> persona </a:t>
            </a:r>
            <a:r>
              <a:rPr lang="en-US" sz="2800" i="1" dirty="0" err="1"/>
              <a:t>bajo</a:t>
            </a:r>
            <a:r>
              <a:rPr lang="en-US" sz="2800" i="1" dirty="0"/>
              <a:t> </a:t>
            </a:r>
            <a:r>
              <a:rPr lang="en-US" sz="2800" i="1" dirty="0" err="1"/>
              <a:t>amenaza</a:t>
            </a:r>
            <a:r>
              <a:rPr lang="en-US" sz="2800" i="1" dirty="0"/>
              <a:t> de </a:t>
            </a:r>
            <a:r>
              <a:rPr lang="en-US" sz="2800" i="1" dirty="0" err="1"/>
              <a:t>sanciòn</a:t>
            </a:r>
            <a:r>
              <a:rPr lang="en-US" sz="2800" i="1" dirty="0"/>
              <a:t> y </a:t>
            </a:r>
            <a:r>
              <a:rPr lang="en-US" sz="2800" i="1" dirty="0" err="1"/>
              <a:t>para</a:t>
            </a:r>
            <a:r>
              <a:rPr lang="en-US" sz="2800" i="1" dirty="0"/>
              <a:t> el </a:t>
            </a:r>
            <a:r>
              <a:rPr lang="en-US" sz="2800" i="1" dirty="0" err="1"/>
              <a:t>cuál</a:t>
            </a:r>
            <a:r>
              <a:rPr lang="en-US" sz="2800" i="1" dirty="0"/>
              <a:t> no se </a:t>
            </a:r>
            <a:r>
              <a:rPr lang="en-US" sz="2800" i="1" dirty="0" err="1"/>
              <a:t>haya</a:t>
            </a:r>
            <a:r>
              <a:rPr lang="en-US" sz="2800" i="1" dirty="0"/>
              <a:t> </a:t>
            </a:r>
            <a:r>
              <a:rPr lang="en-US" sz="2800" i="1" dirty="0" err="1"/>
              <a:t>ofrecido</a:t>
            </a:r>
            <a:r>
              <a:rPr lang="en-US" sz="2800" i="1" dirty="0"/>
              <a:t> </a:t>
            </a:r>
            <a:r>
              <a:rPr lang="en-US" sz="2800" i="1" dirty="0" err="1"/>
              <a:t>espontáneamente</a:t>
            </a:r>
            <a:r>
              <a:rPr lang="en-US" sz="2800" i="1" dirty="0"/>
              <a:t>”</a:t>
            </a:r>
          </a:p>
        </p:txBody>
      </p:sp>
      <p:sp>
        <p:nvSpPr>
          <p:cNvPr id="28675" name="AutoShape 2" descr="data:image/jpeg;base64,/9j/4AAQSkZJRgABAQAAAQABAAD/2wCEAAkGBhQSERQTExMWFRUWGR8aGBgYGRgfGBocHBgXGBsaFx4cHCYfGBsjHRwcIC8gIycpLCwsGB8xNTAqNSYrLCkBCQoKDgwOGg8PGiwkHyQpLCwsKSwsLCwpLCwsLCwsLCwsLCwsLCwsLCwsLCwsKSwsLCwsLCwsLCwpLCwsKSwsLP/AABEIAMIBAwMBIgACEQEDEQH/xAAcAAACAgMBAQAAAAAAAAAAAAAFBgQHAAIDAQj/xABHEAACAQIEAwYCBgcHBAAHAQABAhEAAwQSITEFBkETIlFhcYGRoQcjMrHB0RRCUmJygvAVM0OisuHxJGOSwhYlU2SDk6M0/8QAGgEAAwEBAQEAAAAAAAAAAAAAAQIDBAAFBv/EACsRAAICAgICAQQBAwUAAAAAAAABAhEDIRIxBEFREyIyYXEjQoEUFZGh4f/aAAwDAQACEQMRAD8As/hb90jwJqYuh9aH8JEFxPUGiVIIQcbxi5bYgEQPEa7A+O3Q+VdcBzGLjhYjNsCGnaY8Pfao3E8NmJ9Kg4BIC+UfKusI3Lm6wB0HX3/Kon9nySdNSTHTcnUEVGxYbKYY9fupR5f4vcd2Qu3cuFSJOoy6f5l+dUiuboWc+EHL4G/+x/rGOVcpRR7h2b8RUm+tpIzINTAgDwpe5k409iy1xWObI6jc65CwIHiCsD1qfiOIghGiWEb/ALyqf/YD2p1j3RmflJ43NE8pZOsR/wCX51pbw9lzCsd+jHwB+4ihXE+I5bTNsSV28wrH7jUXlMXFS611cs3XdJI1XKgU76aDbyppY0uyePyZSuvRI47gSj2jbdj3paddANPmRpQLj3Fr1u5ZttcP1l61b0MDvvDDTymj+Px+hJOzR/mT86R+YL9t8XYD4i3Z7K6jjPJLEFVyrA3Mb9JqvFQg20Z45p5sySeifgcUzMFLsdTBJbY6CdfQ/wA1eWVYdsjEyAx1OugDddvtCo9m5bF5kS8LjW7rBoDApmYkKZGsEIJGmlS+L3ov3CNnRT/5W4P+mrQaaTIZFKMnFs58FeOIWrc/4Nxv/wCgUfKnXJVe8Fxdv+10BFztezKg6dnlILmeuarFY15+Z3Nns+MqxIi37fe67V1Ra8vDUelboKiaSs+fBGKG89k0R70O5bBNy7o2tmdZiYC/HWiHPnMF+xj7Vq2wCOpLdxSQQT1I0oZh+ZLoxy27l1mUiIIXLJ1Gw1Mj51TDKpoj5EeWOQ6YdSvuRHujkfcKi8SwF29h8YqW2l7qZP3wq25Yfu6Ee3nUm42loT0An+HOv4ikPiPFWu8N4hcFxgDi1yHMe6sgACNhHQeNbPKf2pfs87wY3Nv9DVy/wu/YvHtly2rkDcTMR4zrqPent8TkUSeg1PUjNt5mqNvd3B2rgkvmWG1JJmQR1masPC83272FbMw7Sz/eAbZlEMR5dQdjrUvHnzXFnedicZc17OPNCJiL1nNi7FlbBnLceGZiFOg/hH+Y0Su4uzbx90Ni07W/2f1EnOrC2NfDUSapjEY037l26+h7YHadg0D2AApi52P/AM/aM2ebcRET2ae9TeSsvI0rx/6HD9f9lo4riYt2muNsq5yekkKv4N7UgYrjPDbjm7cv4gvcUnu24EBWXSfAA/Cuv0gY+8LIUIVturM7AaA5SAraaSRInwqur8AoNZ7JtZEa9p0j8at5D6S/kh4WGouT/g+m+D3w9m24OjIpHoQDXTGGY/iHyM0I5LxU8Pwpn/BT5KBRO/c1A8T91VS9nmTnriRMS31lrydv9JoTgjCx+8p+ZNEMU/eT+L/1NCEeJ/l/1GtEUZuwRhrndHv95rK4W20rKIbHrCXsrMfKT4QD+Vdm5hs699TH7y/nUbBkF4YaEEEGNZH413HK2EB//wAyCBsYjp8f+a8Wn6PsI8P7jumJW6uZCCNRoQfuJ8aH4fQR4E/eaK2sFbtrlt21trMwu0nrsNdKGLozfxfgK5iur0GL2qf14VU+DxhsYy8Z0FwEz+8ZE+AmR6Hyq1bbTbHoKqrmCwP0jFA7FJ+Behz4SUhXHnFw+Q5zXjrmi2mKuXUIZAK5tAdfUVx4dxu4+JtpcuM3aYZGgkwrpC3CPAkmT5qKqV+YL73SWuMcqsFBMgZVOXT2p24DdzfoNyQpNi4vXdWn5ZetXnl+9SM2PxawvGxk5hxvde2SVkyTExCBBp11jSovLeIt4WzbcPmzXLXbDohu23tEbCR3UaaD8c4stwh9iTbDwDGbr8THwrgVzYXGoSfsWm9MrOs/MVXyMn3Ih4WD+lK/Y+43E5bLsf1XWfZkk/BSaqXmbiBa8XJ+yFJjx7QMfhPypq4lxxrllRr3lJeN2YQNPUD4saSsRgHYXJDyxbfKNzmEa7U+ea4qvZPwsLjNuXoae1y8VxqgxmcGfVmIPsfvpm4ncDFHXY2yPTLmEH0k/Ck69fS5j7zLJ7S0pn0IB95mu3BuMvdsXDBz2rZ6iGPeUEzHe0Ex0NT8fJ/ay3mYbamv8nDlDiJuccRp0Z7oHoFYD5CruKknbQffVD8oEJxTDyIJuuFOsmV3A2jXer3Ht8KzSdu2b4KopHO+dRW61pe/VrZTSjlQfSeP/meG9GH9fGlnmK236YxWQQiEHwIZTPoN/am/6SsHcfiOGKW2Yd4EhSY26gQKC8z4LFtcZbVm8VNtTK221OYSJjSANv6AVpqgumhgxPHy+CF20rlhKmAdDopbyAALfDrNKdgRwXGD/wC5T7xTDhsDif7Na2LN9rrGIyPIm7MnTQBBIPia4YXl3Gf2biUbC3nuNfVkRlMkDqRuVHhpNac8r47Mfiw48teyLcst/ZiZVlzly+IBBlh5xoD5z4US5bW3h7Vxl0vOMsjXUmAIOmUA6+JPpXDiHKGOu4NE7C52kqWDZV6GZkgAChD8ExeCW5cZRbzuAjMVInvE5crHXrtOg0pPHmoO2P5WGWWPGLJHN3CLVm4y2T3i/fQDUbwTAjUH8etTeacULXGbt2JZwqqQRNsdmq5hr9okwPASeopZsW8tt3abkuImTmOurE6keXWPWp3NWU8dfNMSm285EgfGhKfLI2tDRxuOLjLZYHCsN2+Fe3dkh5nUyobLG/URNVnzRwt8PiCGYd233TIBYQwDKN/6NMOM56GHVlsqTcIk5wMq7mRBljrttSZxzFtcxBe4SxK6yfI7dB6ARWvNOEkkuzB4eLJBvlpfBc/0ecQzYCxJ2Uj4Mwpiu4zWfAH8Krj6OeIf9OU2yuevRtfzpwbE1ox7imeVnjxySX7Jb3pZfL8qGX7n3D/Ua6NiIqBiLmn9eNUIkddq8rUOK9rh9DiujKT+1QrGcJuu7/aIkhZaBBjXY6dYoneP3/jRm2wrxEfV0ceHylhA5grpqfMxUO8Ydvb8a68eI/R3kxGUg+BDqV+YFRbmIW4Q6MGVhoVII0MHbwMj2rm7OC2FP1Y9Pxqt+ar6W8Y5c6EFSBqdSDr4Df8AKn/C3otnyB+6apTE27ty7Jl2c695SxJ12mZ8oqWR+keh4Pjwyybm6SOpeyASAqSdOmb5a7UU4ckfomgGW7dGh0IYXCCPWRQ6/wAj3nm6HUC2mYq3dJVSwbKJMkN3Y8faS/CeWMRYaxh7yjtLd/PoZDWwTLKRuIDDYHaQKCi0iGSSlJ0a8T4HaVOz7bL+uA0AAhh0gkAGRWmHw6ziV7VTmsEGAdArpJ8wPxoxzjwFbgjKTd7NyozRPfZsskGCc28dBQrgPCLj3DcSxcGa24BysVacvXKF3Hj0+FeTl7IKChpIi37RfAIO0tIB1JGYsRpB/ZAB2jWaV7vC3AdS6a6nvDQFRBPlr0o9xTh9y1hOyuKUdCvdYEGPff7XyqHwrgV6+b2kKYUFgY7yeIB07v8AWlPzcl/Aigottezv2f8A1Np5GuGQfBbcnX0PxqNwp0w4vNnljpGoMZ8xgdYgfGvcfhnsvhxGZ7dgocuokd0QfCRQq5w/EQWuIcpDHNAidNJHUmNK7HLhKwzx/Ui4hXl3Dq3EEuFpy3QwUTpIQanyEaDxq6sViIygE5mbSPIFjPlAg1SPDlcYq3ocpuWzOUwQqpoTHrv1EVcmJeMjxMEn2yQf8pY+1Tk2OloksXhZI9vn0rxrbtoWgeX9CvSxyjb51720EAka/hFEBX/PHHMVZxdm3bxLohUkgESYIHXrqNulRsNzPd7e5bu4i/8A3QM9oFVATBcGD3hvrp5GuX0orOMwjeDHx8v9q25bszxRSyyj2MuokSHDDcR0pWOjTEcdvWrhtNiMQWLKiHPKzcbukDTOI1naOhrfn7F3cPYc2r94MhUMe0bdmcQNZGkHzmo3Pd43MLh3WBfJXtFB72UK+k9FDFo8Q29BMWzLw2+WLZu0tid9BoNzqNqauhTq3Hbq4RXuPdeSP8VwdQTvMxpXHDYztBezq5UOo77s2pYgEZvs+3St8Xg+1wKBBrKkwB0UiYnb30rjgeHtbFwsD374IGmoTPvr+98qCqgtbOfDe8lwEfYeADsd/h4aeNTeNGeMXLUBiGH1hAz7LGugHht0qFw7DtZFwuIzXFiIPx186ncZQHjd4gmc+0CPsr1ny8KL9gQN4u4W7cXIjQkicuYmAYPlXG9gbtw3cloMttQHeF0JBgSTr6CdBUnjPCma67KrRkie7Gw85+VRsdcuKCSCEePEAjcSPHSuhR0rb0ghybxA2772yd1U9NwT4etPzYzSqo5dQti7YEhirekBGI+6nc48ZB5ia9Tx5pxo8LzsVZOXyG24gAd644jGKQGEeB8vKl29jqG4viTKQ06bN+B+NaDEsTfQ29rOteUorxiNJFZQtB+jP4LhuOdtfWjmEuyoPlQBbOh7zH3ozwxpRfh99eGfTmvHrWbDXxJ1tsRG+gJ0+FV7yWLmHuNbD9rZbMTJ7/aE6lR1DAaid1n1s7EWwUZT+sCPiKTeG8pi0Fi4cwOYwNPMToY36daXfoZV7CzcXthGGcd8QnmWBA9NdJMRRPlfk21hYuFQ947udcug0TwHnuflVac1rGItLCoj95WAJkkjMTAmQenn8WOx9ILpblEy20yhp7wUZlQEHQ/rAx5Gu5bNMocYLg++wryrw0XlfPAa6qM5IGdgL10Fd9B9WAfGSd6ajgpusWUFYUqYEhoZWjqNI1/3pBwnNT4aylwWhdIATQkfruwJ7pn7cU48I5mXEW1lWt3GElYbSDGhIAPjp0NPejJ7oVuZ74s42zmgoEaZn9YkTpvGX5V3scbwq3LYDrkVYIho+1JJERO3nJNac34lXLI6MHsqbiERLyoOQA+JEbzK0FXGphEzPhLtxo7z69mokxm6LGxJ6kUIuuhm52k1onW+KK0t3GjusfQka6SNDOvlW+CxNi/nsqyMsd9UbaTHQyNt/KhuAuWzDi0tsXdYWIjcSevd++tMPyvaDMy3HknUq4HXMBpEDWltbth2C7/DUOIuxJynKiKxKqcoLAncgNmgabVEw1pLypaLW2DtJQHXuHcwZB0+YotjeSWsW3/RLr4i8GZnQspchlcbLrOYiJ8T1igvAuSsfYKYn9FfsyDKyvaAHSckhp6xE+QrRDhJK10ZpxyxcnGXa6GDD8Ctuxy51ZII1OWRB9ztpTFxfiCJZm59kyu0yWtuoHoaW8DcvWr8OjKrsCoIIMEAEwRoOutF+OYIXLS5tUGYkdCcjZZ9DJqeRpydFvHjUI/Ub638k3hGN/6SxmaW7NcxmSTl385iolrme3clWturKYD5o6kHLGsaQfWuK8TA4bhLVl07a2LZcFXKkBYcaD7U+Pnp0odh77nGNdPZ5W+0CbsQUVJH1cE6HusBJIjang1tsE070MmO4TZvHNdt5spgd9htG8MJ960/szD2YuIgUpsczaCRm3Y6QTv8q68UuWWw1q0l37CLb1MGBlBILxJgUjYnhvZNmLotrNlAL5nKwQ4gTmETv4ioM04oxldyoJ848Ns2UTs0K5mMkNJ2YnRp20+ND+G8CTEqyM02iwzqR9oj7LSIPv5UJx/FFuWlBvM7pKqGELknSWBLFvMgyANabORLFm8vZricl5oJQqNQIICMDG24Ou522KTsrKWH6Nf3Ev8A+ErNu3Cgwo0EtpHvXHD8GUXrShgcyO2o/ZZIj2Zj1160zvw+9ak3MhEwCkmNvtSBBOtBsTYt2rwvkv8AVJlhSO9mkhcsS5Gp9x4UaRmtnP8A+DcLcAOQFM8SJIDhgsGG8RHlGtdrnI+G7ftSjNcckl8pMd0/aI0Wdtd6mvzWQQn6NiDmBaVSY6QwnQ9akYXjpbudhfBY7m2wUR4np/UxRpHMGYjlXCag7gbazr/NSDxB1W4VbMQCZmCDJMbirNtcDY32uOxytOgU6eGs7RSpc4aGuyIZTqG26k7a+Me1I4ckqRqw8XpdnPgnK+EyJdCZLoXLJJnVYPWNtNqH8U5S7FPqgYG4knTykn4UzcP4BfvuAixbg/WH7M9fM+3WmLEcrXYAlW0AJmPUwavCThPRm8rFCX2lIX2g1pZ4dcuHujTxO1WzieQULEllDde7p9+b5VGbltkkKA0b5dY9jBPtNaJeS30YY+Go7Yn4TlHD5B2iuX6lYjfpr4VlE8RxV1YqqrAMa1lQt/JsXhya6GhcR60X4S8pp4mle3iaO8FxGjD3+6s7AFXu6Gk+xx+DcVlKBSyydjDESNvCmLHYtUR3YwqqSfQAk1Q/GuPNedyO6rXGYDXcmT13robYLosrjF0XbTdkytk13Vt/t5dyuhnSPsml7CYK/eV7NpgCxXMp0VhIXvHoAWGv/IRxiGH63wgUw8tcYstcK4lmjLKlZzHKQ2Uxr0kHxFFwaakikZri4stHlG0yrbDjK4FxXBmQyNaBHypsZIiQN9DDf7VW3COecHmLl3RQztD52bI0KDmAJMuPXUUVufS7gbYPZi9cIE91YHxcg/KucW2LaJ30h8MmyuItqjMhhldcwYbrIOkq20+PpSNxTnB3tC1cuWLiswzI1olADHebUggadPapmP8Aph/SCLK4ZURyFJZi1yCegUKAfjSPxW0xuvCxk7vd8Op8tq7jxezrbQ44XGI13LbvYRjrICMhIUEkwTAkCZnbeiVjA4kqzW0wlxEBLFH6AE6DODt49ZqueG4gkhcjnYAAa7zp12H+adKcU4LjzZVAYwzsiM7KltnRmEjOYdgduunlTqMfYHyS/wDCdyvxgi1ntgIWkMVCiYYiDA1HrR1eaLwH96wH8Xn5iufMHLtjB2rC2FyLLAySSdFaWJ66ml3iXCu3QIpWTrLMADBPU6TB+VLJNSo5O0MrcxX7iw5MHQ95SCR3hMClteY82KFm7nBFxFRf8M22zAuTEkljbjfqPGhw5Ju9pbftbHdghO2QeesXFb4HpXbiXAMZexNu6lmHtgah1KnKzMGEMT4jLqdY60WqY0FfY/YzlqwHYu7EEd0IBIGg6TPTpGvnXvC+HWUszAaXykuIJCvsVkxB19poXz0cVe/Rks28SvfJuNaVwokAQcoggamfTrNduW+EtZCXL17EuzahHZ1A3HeWZb308qHKu0dDE8mk9ntzhzjEIht3LiZcxuNlKqxDNl7oUiMoH8w1qruZuNdrfYDupmIAHQDePOrm45xZcPaua/WdmWiDoNlzEbSdvGPKqOxXL9y4WOkhiJ8YPlRUktsMoeokF8RbAaAdjlgwZ6E6GQPDr5VEwXEHRpkwd/P/AH86InlN+rfKofEMC1tlBGnQ+NMpxb0K8cl2W7yLz1ca2y3wWKNkW4T9tfBhGp8T1nxopiuMYYKwZspedSwHSNNOgG9JnAcBiWthbVrtcmUEhlEAy2uYiDGkfGpOEx124QEw7EFgo7rGWMmAQYn8qk1XrRTHBzdJr/I7YfjSmMgzEjSNZ18BvXPAcv4slg6sQ5ZgzlRCkkgESSIBiN9OlHeVOW2w6m5dydq2+WSFHhJ3MRJHhR2xfzEwRA0850PjppVYw1szylUqK947wS5g8PbtWmyoVKlhmLAnXQltCSTEzuaM8J4EhQJctoyKIzxlcQBGo1YnqSabb+HV1KuoZTuGAI01GhEb1rYwSLOVQJouHwGM6PLFpUQBQFVRoBsBUG9i2ZusDoN/c9P62qVxHuW2YA6CYG+ngPGh9nK6AlCrSCRcBBn1OjRrRaZ0ckU6ZxxFjTrIMnXTy2moS3RlYRqCRA2B61I41xOxhLfaX2ZV2Ea5m1IUab+8Uk4jnnCkXDZ7Zrjaqj5SuaIEsDIX4mpSpdmqLvoNXOXcJeJuXLdsu25zMJI02DabVlJ9vmvEkAm2gPUQdD4amayk5j8pfIUw+HOUGZ0+NF+DIQx16afGhmAQhQrRKiDrppvBqbwvFBipBlWGh9RIpmtGOyTzDhmu4a9aUSz2yAD49Ko3G8IuLAI1EyBuDOtXnb4zbNy7bk57eUEHScwkZZPeEbnpSHzHYBurdtju3gWKtoVYHKwMSDqIPn46UnJw2h4RUnTK3cMNwfepODBAFyRCsJHlImPjTjhEBnOoEaeM+laPyjdvWnayg7Ocr95VIjvgwx13jT/kxzObqh5YlFW2LuHwwJuIGhhbywdtGDz99RbmDdPAggiR6GrP4NySlq5nujM4g3VJkZWcIUPllmfSrH479H2ExNuBZS04+xctKqkHpIEB18QflvV4ysjJUfO3JmEe5jLITUg5vKFBYn4CrAv3jaclcLbvAiSXdwQZO0MBHtS/ypg2wXEr1i6rC4oZO6CRurZtP1SsEHzG1NV3ELBViVI/dMexjWKWfY8KrZDtc7Nb7RLeAW1mBLG0YOWdz3Jgzrqd69wfO2FDF7mDZm0lsymI20KQK6phwuIQrrKkbxoURtND4aChmIxz37+Kw+RcgyKzFmkwZyiI0JLGaWg2vgax9KWCaO0sXmIMjN2bDboCQoMdQBPjUhfpJ4bGRrN1RoSDaTXwJCvr61WScv3Bdz2SETQKu8gbZp31+ECK73MTds3FF5bbqqAQQ2w2gz3W03HhRewLj8FjnnLg9wd7Mv8A+K4Pms1Pw/MHBoAz2z/Glz11zLFVTice64m2CmVIiLqDUNBJkjvHY6xt502nhFhl/ulg6SFX03AkV2zvt/ZYuG5z4eAAuKw6gbDMFHw0rhxjj2FdQ1vEWGZegu25Pxaqz4Hyxh7rMl2/ZsZXVpdgGZYOZVBYSJG/SaAXeVrq4hbfcAdmKNmtuMinVjlY6AEb7yBvSyk62h4cYu0xyxF+5ibbJbhhc1ZwwyssnKWYadIC67Gg2OstaULAuESGy+O+kxNZjMWuHQWbRIRVga6k7S3r8o0rLF0fo112H+KFBG8Rr671ny5dIGKVzfwRbt8qoORj5Dp6x+E1rioNl3KAFVJXMBuNtK8uYhswHRQIiPD7oofx7i4KZF1LaH/akS9GqbpWMnAed7tvB2pKljcKgsNgJnbpTpy9zdaFu0jBYUBUcdIGXbU7EifOqWYMFsp0CZh6uSZ+Ao5wzEbHw2/r4U+OUo7v2efl7r9IvnH4nLaLkyANAOp6bVl8Mid0rOn2iAPM+9VBxfmHFMtpFs9vaC6qpuAlgf18h1ERpEHWZpvt/SDbKWxdsXxdygsDbfIpyz9rLruNhuYrdGakiH05VY5PxZUUF2XMRIAO48R5VzHMtjWXiPFW/AVVl/6XhbusIvPlMGLVsJuejHNodJMT98vhH0vWHyi6zW2O5uIYX1a0YI9VprQP6i9FhYrj9tgUhgraZiIEHSddY9qDWMa6pEkqZ/WnQTuRpB++o93nLC3FJOKw92BJW2ZOhHiZidfKgNrnrhjKQ1y+SSTBR9z0GsA9JoOVC/TnkCfMLWLuFYYlmFnuksupAkQdFJGsax1IpPw/DeEKc1vGPmGwYGJIMAzaBqFc4jduTnOW3BIt6dyTmVc27QIGtBeC3jCkCSG0menU/f7VCTt9GvFBwjVjNbwmmv8AWtZQ5pmso8S2hixnN+KKWgToytOZBDd9hpIiAAPjXJObL6KFGWJ/YQ7nz260H4HxA33GHuE6t3SCBsIAOcxHvRXGcrXgWyq7AHusikhgDupEggj76Ru9ozwVLZztYxAC91kWftO2haB3VYxJ9Km8LtW7gtsV7RGvOqlhrlcAk+IMkzGtAbthXXv22IlWUCQRIymYbbedaZuG3rdnAC6GyQ79mAP1kOWI8AQSSYHnrSqSWmVqwJieVitxst0lJ2YS3pPXwk/CmDlbCBLbKCxDXM5zEH7KoFAgDQFp/lFAbfMbs7I1tmJMqUA1G57pbUjwBO/lXZub+zhVCMQTKu5tPqAMuVkncKZG2XrNUxwV8kSyPI/tY04poGIHUhiPOI+7T4058JxouIGBJn5VUN7jwcsy3V7QglraNnXUREkaA+MCpOA5xuiw1u0sEkAuGgqsEsFmCJOmb1jXZ64IKuWmMOL5VdcdicW+Ia5nBAtlPsrIyicxkLrAA61HXgvaGMkzsWB399BRt7p/R1P63ZK3jqEDe+oqfw/iQdVeG1E6E6HqN6LZ2NXZW2KxYs4xEcnW4Mp6BXXKB46ExHhXTmXC20bNbQds2rkZRKrAi4Z0Ovd01Iio/PPBzcvZ0PeyKY8wTqDOmke4oJxi81jIZksCWaZPdUk+niPOPClW2aMnDinHv3/Ic4Hwq/fzhQoRRoz5gG6ZV7uu2vQV1xnIOIvXlLlRbMC5BJOUEzlEbkGK0wPG+0QOUtsCIXMuqqvcC6NpGWdI3PUkmVb4uAdLSgfu3Lqn2hiKDeyNBzinAbGJTL2bAA91spVgR4Ztxt6xXfhuBNi2qBSxBJzEamST00igY5jiNLw9L5Pv3lM12bm0L/iXwPMWm6x+zNdyOAfE+GMXBayWAiQUJU/aGpiRvvXf9Ds4YP2dsI7QHjwEmPSdT5+gonifpBt6I18gMiPDWNwVDy2U6HrHSKnvzQYnNacjYFLik/OKSSsD2qKx4njJcSRl3J30ny96NW7gu4K6LYb6m7LEiC0qTMdB3h7LU7Fc1I2IvWruFt/WKCjhtxoCBm0XXTSOszNTeWrTAu5ZYuDREUADKxCmRqWy6GfAVj8usePl8bL+PBN0/ehDPEskg6g6+niPx96hxmJc6SO6PDoDVo4jg+FuGblm2W9IPxETUUcPsI5Nu2oOmoGumggmYrD/ALjBLUXZofiTlSctCrzHhcv6MwWA1kL/ADCNPWDXuCXKNdKO8zWRcwza95CHU9ZXce4kUCwfDy2up+6tHiZeeL+DL5mKSn9q7DHD+Lm2HyjMcugO357TRq9izdUOFIgyIkyBOmm5pZcm2CVCz57e/lQ1+OYq2GW2YB2IhojQEEagxH4RXoYtoGNyxqpEvB8TtXXxLWu610RczKZYZpAGpAMqPDagnHLvZupUjvoQ2x7pZT7T4105YV7dxw0xcWDo2sHNuQPCvOaLgD216Knwkj8quK1b0FeBcItdqLls9rk3QkRqCAGGUSPLrFE8dhUkk2baEnQ5UEem2ulB+D4mxaVbdxLbMe8ScpJnbKT0G3tRS4LMNlQAgDYnTWDQ9BdnDC4gC62syNoG4AIHnIn41Nt4RBiwFVQoWYER/dz+IqDwywC1xtu8Y8+mnnU03wmJYTpAY9YkAAHr0oC+gsOHJ1GtZXL9O86yq8hBFs4spdDk5BJh2BjqJEan2q1uV8Tew9tbZdCoMqEzZQDqd+h30A3rXG/RUtxzcN5nb/uCY8hB0HoKk43gtzDhVRHIA3toWUdP2RHpFYMuLI4/Y6C3aoGcyYBTnvhgmZlzCNO86qW37upk+5qLx/hLratAMexT7Q0zKWiYJ0bM0CNIFFLnKl7E2mDLdYOpADkoBOk5ZUaHUSKMcM+jwIoztmbLBl3aT4nN19BU3hyqNvbRybVCPhMDZC5YXumRJDFT6mQCJ2G21bcTsWbiZboVlHXqPCIIAp6t/RpYH7foLjga67CiGF5Gwq72UMbFpY/5prorO3pGh5YvtFPm5aSFUDKCYAICtJmLg38sw+VS8DxQnuDCCRqFtPb21EhdCeutXNY4FYT7NlB/Kv5VWeN4blxAu4VQ7WLl+2kM2VFYqQIXeMz7tGpBFa4OeNXkITmnujg/NOKy5Rg7xyrAiySdBEEhyq9NY9qncD4hjjcV3ZhbTVrasOzB6C7ccgaeGm32WrziHHbuTI5ZGgSSVIXxhAyp6Fln16CrNy6SUyXXUAN292OyVSAe4GbKG16Doap901aeiCmrpDZi7RxEm9aCrEB7dq7I1mRcyDT+SDO5pI5p4apu9hbZsQN4UNmEjUMIlSPIxBHpTJzXZsJkK5reUlWyaF+onvQD3TqfGu6Ya0LOK7Vja7iWBkYi4Xjt3WRqTLorHbuHahHE47uyqbTaYl4K2yILbKVKaZeo6gHzgipxwZIkH00oHgcetx2xDO+UYuWZjmfsiwAzk/aOWAddfSp6c54e0oUq7uBqFAjy1JHSKeMEFyI2I4kquyjMQDAMRPXY7HxFHBy1cBLT5eI9u9p8KTsbxxMRdlUNsSNyD76DSrwTl+2w+qxKt/4t/pNJx2FPQhtwZ31BBhQCCeqiNooLdxYt3AHaM2irA3BYTPntB8KZ+NZ8JdKkzOoI2896VePoby5SssGDgAx46z7/APFSunTL8E1aPcRg1ufWGe0tA5T4GCRp1rXlLmBmUW2GqEsGHgTEeoJOvh6VOwli6EAv2ntXCplXENGomPA0u8pqZukGNlHxYn1qXlRvE0dgf3j22KVxqQDUK5iQsjrXj8JhfrHkj7QAgiflXM8ItrBlyCJGsexArwl4cro9P6iogcR4hmXKkk+AqRhsyoAUO3iJqSLaoJVIHjG/vUDE8SB0B+FehhwfTVEpZEzlxEsVOQd7p01gxUa7gmhCQQYGYbgnrrRG0hGUHQsCwB8AR4+OtdnDHdQfj+FepgriYMsrkQsPh1BDBWHqNPDegvNliSWjoF+8/AfjTN2Ygk79BBAFLXMqkvuMuSR67H8PnVRIy4ys58BVSMrqCdxIB8juDR+4pAgdegA+e1RuTOCM653SQdEncwddN94Hxpvx3Jt5EFwIUHWIkeZEzA9KCVlfIlHnoReFu3bs2mSdAfHNMnWj+Dwb3rpKJmc6H/c1P4ZyzsihjESSNffbU/Cmi3wxrKqtu3BY+IAB0jUfaOvtr4UX1dGbkuVWD7XJmgzXQD1AWQPedaymzCW7JQS6zse9GoJB0J01FZRp/ALXydC95WjOp8nEfA6VJt4+6v27QA8Vb8xVEcN+kPFKQtrE3SSYCMS3sAwINMtj6WMba0u20ed89sq3yIHyqayJd6LvC/TTLYHF0EZpWfGPnGtdxjliRJHiKrWx9LVtz9bhiOndZWB9mA++ptvnTB3YjEXbJH6otiPfRh7yKZTQrxTXocrGLCTLuRM6rMeUitsdxdVQlCGboNYPkfCgOAxQuf3eOtXBEwcmYeoVvwpa5i5+wuHLBW/Srn7KGLQP7z65vRZ9qdzJrG+kN2G5le+oZAFWNTuFjeWjp5D4VV3A+MLZuYuxbw/6Y73ALS28wGmaWJGoX0Gv7QGpM2uC38db7TG4lEsAZxhcMy7bjNBIGnU5j6VA4Zib2Dz3cLazPlICw5DDSFMamOhJ6edTbsfil3sn2OReIX3F7GXyo/Vw6HMFHgS2YL7Zm8xRrGcONvDMhGotwf8AxMelG8Px+69tGW0wZlBIiIJAJEtGx0objcZeb6tsLfd23KhDb1PVywAgb/jRi0tE8kPaFnnrG5UFxWAC3A0kSOo266kaffST/aL3kuO91Uhs1zMZv3M7jMbYIgAAySx2B0o9zVwfiFwlTg7yWF+yoC3DAOhdrcz4x0896VrHAr9xxatWbhc7gqVgdftQBpTroLdsPNgLSLes2VdgFKwJdmI1DgmA2okQFEDQUi32OZpBBkyDvPnT3i+VrnDMPnfEXO2vjL2YMKBEvmg9/KO6OktIpGxDS5PjBPw1ox6FZlpiJI3irX4BiGxGFtXWQSwhpA+0pgkb6Hf3qpjdAB8Yq2/oysh8HZXvHvuXgmMstA8M0xEa79JkuNoTlxPMFyhcv3TF1wo17wLKJIgL3oU7z46V2xX0bYrPKXbMbic4PmsZSMp8J+4VaXDuFpaWFG+811uYcGl+nF9jPLkj+Ik4/huOOEZHtYe/FsqmXP2okZMylhAZQZ6HSpvAuUbQsWVvWAHS2FgOSBuScwiWO5Pnud6Y++nmPA/ga9XGITE5W8Dp/sfan4In9V/NMFYXhqWGypbUWuoMsSY3MySZ+Qo4qDLt7GvUSdTvWdqC2UHUakdY6UaR0U7tvsF46wTbYNYFxX0ZSRlC9NPy61B4HwnDWPrLGGVGPXUt7MxMfGmcihnEMFAJSQ0aQSBPgRtFBpHS5Lpg/ivCsPd1fDBnI+0Br1/WXrSrw3ku62btVNuB3NAwLfvRMD86YuG31e5FwNbYDQEsAfEEHSQfDeZpmtkdCKXoaEm12K3DeVlVTmRTIGYQTMQdAYjXxBofzF9Glq937A7O4sGCTkIzAlSDOXbQjbwp9isy1yobi/kW+XOBG2zPcHeBhRv6tufT40UuwT3unxNSsTdCKWOgUSfahmF4olzIQYdgCV8NJIP9dKZE8lo9xWA7VGBLLOxESPjSpjHv4V8gm7alcrASQT0aJZVB9taacbjSJC9BJPh6edLWJxa3ECudJgd4hj4yegjxoslFrkiX+mt+8PImD8J0rK4LwrBgADD24/gn5kSfWsqZstFK8kX2THWkUjvEq07FYJ+Omn+9WfxfA9tae2QRmG87EGVPxAquPo/wdu5jCzg5rffUAkd5WA18Ynbyqz39I86LWjn0U1xC3dw9023PeGu8jUmDr4iK73McwUMB/RqZ9IqgYwkfsr9wocsmwJ2y/PNp+NJKEWro6Gaa1ZsvGM32gdPOfvqJlLelMeB5SVrdpzftA3FzBGnNtt4TXLjPCmwwTMBDgkRtoQDPnrtWamnUUb3OL7YO4lzBcuOGcgZFVFCqAFVdQB4fjW/Dua8VbA7LE3QOgzkj/wAWkfKguLG9R8KTPvWrhoy87Vr5LHwf0ucQtR2nZ3B/3LcH4oVpkwH07jQXsH6m3c/Bl/8Aak/DR2+GYwQLyBgdRDEaEHQiDT7xrk3DOoZMKjPbYMUQZTdQTnQZYhiplf3lUbE0tA5J9oL4D6YuHXIzPctH/uWzHxTMKZMDzLhcR/dYmzc8hcWfgTPyr5o5ru2Fxl1MIC1gEBCWJJ7q5jqJjMTvUK7bynVW08RpRo6ostr6SeA4vF41Ww9p7ttUCqe72amWD7/a13328qVW+iDHsQezC6a98fdS3geY8Th/7rE3bfktxgPhMfKmXh/0wcRtxmupdH/ctqfmuU/OjdC/TvphHhf0I3s31237rAfMhvuq1uWuWTh1VJQW1HdVVMg+OYnX4Ckfl/6b2uXEt3sNbXMQM63CoEkCcrAzvtNOd7n/AA6iVvWCeqm6kgjpvTRbZKcEuxrArKXcFztacT3f5LltvuYH5VPtcwWmEgXP/wBb/lTi8kE4rhibawZWfah2I5otoJKOB4sAo/zEUNxHPVqCIJPTJr8zA+E1wkpRaJHEOKCyuubT7KJq3oB09TW/AcSxDXLhgtrlIIZfLXcR1/oBsC+DvFjlfPEntA0jXfTuxME+0xRz9CQCAY8sxB9RJINEhFO7s8xuLZzocq/18azDP2Zk5oPX/beuThU3Z0J6lUn2MR8K9uzcgC5PjOUH10EVwKd3eyQMWXHiPMaV1s4LPBzQJmAImDsTvQ84BkJK5tukEa+4Pyqbw64+mspP62hHmPyNI0Vxy39yC4FeMaxWmo/Esalm0924YS2pZj4ACTQNQlfSHzBN21gkuZGf6y6w/VRfsj1Ygn+UeNJ/9udm8YW2LdsHLnhmd28XAIgT7+lDsMlzHPicY8h3YFR4AT3BO8Jl+A8aHX8c1uRbUEnct8dgI+BoqWjLmTcqGfiXOF/L37mRPBFKlj4CSXPrMUv8L52vXLzjKoVdAp16nc9T7fmV3G9o7hm3AjT7IkiNOkwfh5Vvwg5b971nXbrU80rhofBGp7LCHN1z9n/N+a1lAk4oQOvwFZWPfyzff6A3LtzseK3F2Be4v/lLD8KsdcSDpPzqsOJ3Oz4mLkFQzI2o8QFP41YOEDOQFG/jp+Zra6aRmX4lfc9XM+KuHwIUeyL+NRuFd6wV8Cfz+Gta8YxHaXbrfvn7yBXnAWPfA8QfbUGqyX2koMfuS7NtsKk21LSQxYAkwxjfbSKi88cFt27OdZUgjuz3YOhIB1HSoHLePNu1cAIUI5lmIAUEDqfQ0P4zzJ2ttraScx1uOTsDMIvr1M1Nd2V7Qr4jUaVrYwWXVt/Dr/XlUkOFBy7+P9fhUM4jNcnypnbDHqhzx2HAtZ0kNCNIJ6fZ9xNXBwfFjuOdmAb4gGqmw8vgwZ/w9vMf8Uz8IGJGHtPauo4KA5HERAiAw8I60i+AiBxThht46+l1SWDtrEhgWZg3rB/og1KvMqoNQwmfHT/kj41P4tjybhudmzMXk5RO5MmOogxXDE2UdHdQBp3eh3kn8PaukqC1Qs3+HFmLGNdRA6e21a2+GN0Hw/qaZcFYVgDM/wBeWtS72CQwG1BMbnw8RqKFs4T3wbLvXnYHIG08x4UzcdsBLYPSfwNB+HYD9Iv2rKnW46j+WZJ8u7J9q7sNsFdkKkWMS6fYuMv8LET6661plgkeBI+BitTuNJo2h9hvB804i0Rqj/xop+cBvnTLw/6TgNL2ERh423dD8Dm++nbh3DLC4a1bCpcRUWMyKZETm26zPvUHF8l4O5/ghD4oxX5bfKuUWxHxfaOXDPpKwByyMRYZdjlDgeUqS0e1WJgMR2ltbidndtuMykCJB16aT7CqS5o5Pt4fKbbOQQxIYAxlE7gDzot9GXOjYcC1cP1DmVM/3bE6z+4Tv4HXqada7JThHuJbjPaAJIZB13y+8SPc1HxF/CxOe38j/p1rW7jgQSDlP9bVCGQ6uu/66iD/ADDZvWnM7Mfj9pPsKWPgMwB92+6vcHzTYuE/aRhurARI08dR71x4iRYttcKLcUA6rvEeG0gem01W9v6R8OXYPbuBMxykZDPmdQdd+u9K3QIRk+kXFwbiLXELkDU6QfnBJ+FIv0w8xErawNv7d4h7gH7APdX+ZhP8nnW/BvpKwOUD9IKQNFZHnxgQCJ96SOG3bmPxt7FkHVu71y9EXyyqN/IeNS5M1pcVbGvh3CDbsqgIAUanpJ1JqDc4La2zrPg2h9YO486KcwO1ixbuFs0OFK5YBkMQd+kajrPlQbEcYNy9Ys5Vi8qsW6hWDGNRo0Lr601KqIcZN2B+IYRRhe0jS7cDL/AobJ8RLfz0m/pwS6QRmzCD6mnv6Q8SbOHtAAatA8BC9B4AVWiKSfPefemcU1Q2+aGu3xW0BvHwr2gTAeVZUv8ATxNQ0viM0hsrgHY6+4rtgeJPaYkOzA7q5JG3juPiBQ/mXD2cOgyFu2Dd5WnKBrMAjQzHwpYHMVxTIafENBA8h4Cn2Z0vgL3OCuAY73pXDhKMl2GUiR1HgQa9w3NSk95WB8V/LejFjiSXBAdWnodD+BpnJ1sVQpg/+ynvYg20UsSZie6JjvHp13o5zdynbwWCtEtnvXLkEiQqqFYkKOupXvH2AqPw7HdhiA5BGZYPWOo6eQrbnzj/AOkpa1+xmgRG+X47UIrYZdCbbOlQ20apIqZgOFLct3nMzbSVAiJgnXqdulUn0NjkldjVyy2bDZfDMPx/GtW48xw6Ycd1V+25mIkkKOrbgwPAT5xuTLn1bA7FpHwg/MV0wvCg7PmOikgL4nz8qj7Hsj3sbeud5FKprlYzJI1PeGx+Wkb17gBccAsSY0kECQNIYbHbej9jD/WeAyiIEasflotA79nsr+xyzIPh12o/oZPW0RbuFOb6sj0kg1mJxl1FETM6lh+WnzqXxIqhzftdPMdaii4xYBSWB2HnShbpUTOH22xi3LTsFIBYHxK6jrofOpHJWAdLhdFUuUgM0fViRLQNNdf+K97F8K2fRQwM5Y1AEmZG4GvtWnKHGO7dSSCYbTUnpEe9FRtE1K+hf4vg+yxF22Tmhz3tswPeBjpIM1CcUf5uwxDpcIjOsHxldifUH5UCapvs0Rdos/lDmS3+i2kdwrKuXXyJA38opks40HaNdqVOWMDbODtC5bDGCdQJ7zE777VKPL6b23e2f3SYHqD+dUV7JN70e884drmHLLugMgbkNlBiPT4TSXw9gLdsdWmPDSTTsMNjEnJcS6B0bun47fOle1g0hDEEbQToSNfLXWuu0K6sI8t8+djcFjEEm0CAr9U8j4r59PTa0hcVlXKQQdjIgg+Br5x40gW9O+xPnqasO/zz+i3xatZDYNtNgYsklgCsD9mCV6xpFNF2iU8ftD1xnjlrD90sOgI6T4ec+GtIeK+jK0STbvNbkkhSoYCTMDUGB70pXGvXL6G+4cllOYHuwxBldoBmdh51bDYvXWlb5OhoxcRAxP0c3lOZLlt/ivw6fOrH5A5dW1YCNE7tHifA+QAHsKhXLvgaMcJxPdyhgp8d9fxo8V2NykyB9JdxP0e0F/8Aq6+yN+dJ2GM4/Dj9m0nysE/jTD9J2I7lkTOrH4KPzpWwtw/2gcsStuNdhFpF/GlfZz6If0pYubli3+yrN/5EAf6aSRdyDNE60Z50xZfFvmIOUKunkJ/GhHFICWwP2AT6kkn8Kv7IL8jP7TXw+Qr2hgrKbRXmy3+KILtgdoBcjNGfvR3TtO1VhZtjNsPtN0/hr2srPLtk1+RJ7MSNBUlEGZdB/RrKyihkdsSdU9/vqHj3MDXwrKymh2A0xY7h9Kl8LH1V32/0VlZTZfxBDsPcnH6qOmZtOnSjGLUKe6I9NOtZWVBlWe2GJLTrov8A7UF4+xFy2QYMH76ysrofiH2SbNoORmAaQJkT99DuUVl2noojy1O1e1lcN7GLmQf9L6t+Y+4/OlnkS2Mx0G46VlZTrsDDnPY/6dP4/wAGpGNZWVJlYdFm8FP1Nr+Bf9IooKysqn96/gWPsmH+7FI+BHcT+Ef6ayspsv5EvkTOY/70+g+81zQ7eZH9fM/GsrKn6KBJm+sXyS3Hl3EOlWi9ZWU2Pti+kaXNhXbDNtWVlVIe2A+eGJ7KTP2v/Wl/gDE4xpP7f31lZSS7/wCCq7Qr8fP/AFN7+NvvqLxHZP4RWVlU9ko/mzpg7ClASoO/QeJrKysqZc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Tw Cen MT"/>
            </a:endParaRPr>
          </a:p>
        </p:txBody>
      </p:sp>
      <p:sp>
        <p:nvSpPr>
          <p:cNvPr id="28676" name="AutoShape 4" descr="data:image/jpeg;base64,/9j/4AAQSkZJRgABAQAAAQABAAD/2wCEAAkGBhQSERQTExMWFRUWGR8aGBgYGRgfGBocHBgXGBsaFx4cHCYfGBsjHRwcIC8gIycpLCwsGB8xNTAqNSYrLCkBCQoKDgwOGg8PGiwkHyQpLCwsKSwsLCwpLCwsLCwsLCwsLCwsLCwsLCwsLCwsKSwsLCwsLCwsLCwpLCwsKSwsLP/AABEIAMIBAwMBIgACEQEDEQH/xAAcAAACAgMBAQAAAAAAAAAAAAAFBgQHAAIDAQj/xABHEAACAQIEAwYCBgcHBAAHAQABAhEAAwQSITEFBkETIlFhcYGRoQcjMrHB0RRCUmJygvAVM0OisuHxJGOSwhYlU2SDk6M0/8QAGgEAAwEBAQEAAAAAAAAAAAAAAQIDBAAFBv/EACsRAAICAgICAQQBAwUAAAAAAAABAhEDIRIxBEFREyIyYXEjQoEUFZGh4f/aAAwDAQACEQMRAD8As/hb90jwJqYuh9aH8JEFxPUGiVIIQcbxi5bYgEQPEa7A+O3Q+VdcBzGLjhYjNsCGnaY8Pfao3E8NmJ9Kg4BIC+UfKusI3Lm6wB0HX3/Kon9nySdNSTHTcnUEVGxYbKYY9fupR5f4vcd2Qu3cuFSJOoy6f5l+dUiuboWc+EHL4G/+x/rGOVcpRR7h2b8RUm+tpIzINTAgDwpe5k409iy1xWObI6jc65CwIHiCsD1qfiOIghGiWEb/ALyqf/YD2p1j3RmflJ43NE8pZOsR/wCX51pbw9lzCsd+jHwB+4ihXE+I5bTNsSV28wrH7jUXlMXFS611cs3XdJI1XKgU76aDbyppY0uyePyZSuvRI47gSj2jbdj3paddANPmRpQLj3Fr1u5ZttcP1l61b0MDvvDDTymj+Px+hJOzR/mT86R+YL9t8XYD4i3Z7K6jjPJLEFVyrA3Mb9JqvFQg20Z45p5sySeifgcUzMFLsdTBJbY6CdfQ/wA1eWVYdsjEyAx1OugDddvtCo9m5bF5kS8LjW7rBoDApmYkKZGsEIJGmlS+L3ov3CNnRT/5W4P+mrQaaTIZFKMnFs58FeOIWrc/4Nxv/wCgUfKnXJVe8Fxdv+10BFztezKg6dnlILmeuarFY15+Z3Nns+MqxIi37fe67V1Ra8vDUelboKiaSs+fBGKG89k0R70O5bBNy7o2tmdZiYC/HWiHPnMF+xj7Vq2wCOpLdxSQQT1I0oZh+ZLoxy27l1mUiIIXLJ1Gw1Mj51TDKpoj5EeWOQ6YdSvuRHujkfcKi8SwF29h8YqW2l7qZP3wq25Yfu6Ee3nUm42loT0An+HOv4ikPiPFWu8N4hcFxgDi1yHMe6sgACNhHQeNbPKf2pfs87wY3Nv9DVy/wu/YvHtly2rkDcTMR4zrqPent8TkUSeg1PUjNt5mqNvd3B2rgkvmWG1JJmQR1masPC83272FbMw7Sz/eAbZlEMR5dQdjrUvHnzXFnedicZc17OPNCJiL1nNi7FlbBnLceGZiFOg/hH+Y0Su4uzbx90Ni07W/2f1EnOrC2NfDUSapjEY037l26+h7YHadg0D2AApi52P/AM/aM2ebcRET2ae9TeSsvI0rx/6HD9f9lo4riYt2muNsq5yekkKv4N7UgYrjPDbjm7cv4gvcUnu24EBWXSfAA/Cuv0gY+8LIUIVturM7AaA5SAraaSRInwqur8AoNZ7JtZEa9p0j8at5D6S/kh4WGouT/g+m+D3w9m24OjIpHoQDXTGGY/iHyM0I5LxU8Pwpn/BT5KBRO/c1A8T91VS9nmTnriRMS31lrydv9JoTgjCx+8p+ZNEMU/eT+L/1NCEeJ/l/1GtEUZuwRhrndHv95rK4W20rKIbHrCXsrMfKT4QD+Vdm5hs699TH7y/nUbBkF4YaEEEGNZH413HK2EB//wAyCBsYjp8f+a8Wn6PsI8P7jumJW6uZCCNRoQfuJ8aH4fQR4E/eaK2sFbtrlt21trMwu0nrsNdKGLozfxfgK5iur0GL2qf14VU+DxhsYy8Z0FwEz+8ZE+AmR6Hyq1bbTbHoKqrmCwP0jFA7FJ+Behz4SUhXHnFw+Q5zXjrmi2mKuXUIZAK5tAdfUVx4dxu4+JtpcuM3aYZGgkwrpC3CPAkmT5qKqV+YL73SWuMcqsFBMgZVOXT2p24DdzfoNyQpNi4vXdWn5ZetXnl+9SM2PxawvGxk5hxvde2SVkyTExCBBp11jSovLeIt4WzbcPmzXLXbDohu23tEbCR3UaaD8c4stwh9iTbDwDGbr8THwrgVzYXGoSfsWm9MrOs/MVXyMn3Ih4WD+lK/Y+43E5bLsf1XWfZkk/BSaqXmbiBa8XJ+yFJjx7QMfhPypq4lxxrllRr3lJeN2YQNPUD4saSsRgHYXJDyxbfKNzmEa7U+ea4qvZPwsLjNuXoae1y8VxqgxmcGfVmIPsfvpm4ncDFHXY2yPTLmEH0k/Ck69fS5j7zLJ7S0pn0IB95mu3BuMvdsXDBz2rZ6iGPeUEzHe0Ex0NT8fJ/ay3mYbamv8nDlDiJuccRp0Z7oHoFYD5CruKknbQffVD8oEJxTDyIJuuFOsmV3A2jXer3Ht8KzSdu2b4KopHO+dRW61pe/VrZTSjlQfSeP/meG9GH9fGlnmK236YxWQQiEHwIZTPoN/am/6SsHcfiOGKW2Yd4EhSY26gQKC8z4LFtcZbVm8VNtTK221OYSJjSANv6AVpqgumhgxPHy+CF20rlhKmAdDopbyAALfDrNKdgRwXGD/wC5T7xTDhsDif7Na2LN9rrGIyPIm7MnTQBBIPia4YXl3Gf2biUbC3nuNfVkRlMkDqRuVHhpNac8r47Mfiw48teyLcst/ZiZVlzly+IBBlh5xoD5z4US5bW3h7Vxl0vOMsjXUmAIOmUA6+JPpXDiHKGOu4NE7C52kqWDZV6GZkgAChD8ExeCW5cZRbzuAjMVInvE5crHXrtOg0pPHmoO2P5WGWWPGLJHN3CLVm4y2T3i/fQDUbwTAjUH8etTeacULXGbt2JZwqqQRNsdmq5hr9okwPASeopZsW8tt3abkuImTmOurE6keXWPWp3NWU8dfNMSm285EgfGhKfLI2tDRxuOLjLZYHCsN2+Fe3dkh5nUyobLG/URNVnzRwt8PiCGYd233TIBYQwDKN/6NMOM56GHVlsqTcIk5wMq7mRBljrttSZxzFtcxBe4SxK6yfI7dB6ARWvNOEkkuzB4eLJBvlpfBc/0ecQzYCxJ2Uj4Mwpiu4zWfAH8Krj6OeIf9OU2yuevRtfzpwbE1ox7imeVnjxySX7Jb3pZfL8qGX7n3D/Ua6NiIqBiLmn9eNUIkddq8rUOK9rh9DiujKT+1QrGcJuu7/aIkhZaBBjXY6dYoneP3/jRm2wrxEfV0ceHylhA5grpqfMxUO8Ydvb8a68eI/R3kxGUg+BDqV+YFRbmIW4Q6MGVhoVII0MHbwMj2rm7OC2FP1Y9Pxqt+ar6W8Y5c6EFSBqdSDr4Df8AKn/C3otnyB+6apTE27ty7Jl2c695SxJ12mZ8oqWR+keh4Pjwyybm6SOpeyASAqSdOmb5a7UU4ckfomgGW7dGh0IYXCCPWRQ6/wAj3nm6HUC2mYq3dJVSwbKJMkN3Y8faS/CeWMRYaxh7yjtLd/PoZDWwTLKRuIDDYHaQKCi0iGSSlJ0a8T4HaVOz7bL+uA0AAhh0gkAGRWmHw6ziV7VTmsEGAdArpJ8wPxoxzjwFbgjKTd7NyozRPfZsskGCc28dBQrgPCLj3DcSxcGa24BysVacvXKF3Hj0+FeTl7IKChpIi37RfAIO0tIB1JGYsRpB/ZAB2jWaV7vC3AdS6a6nvDQFRBPlr0o9xTh9y1hOyuKUdCvdYEGPff7XyqHwrgV6+b2kKYUFgY7yeIB07v8AWlPzcl/Aigottezv2f8A1Np5GuGQfBbcnX0PxqNwp0w4vNnljpGoMZ8xgdYgfGvcfhnsvhxGZ7dgocuokd0QfCRQq5w/EQWuIcpDHNAidNJHUmNK7HLhKwzx/Ui4hXl3Dq3EEuFpy3QwUTpIQanyEaDxq6sViIygE5mbSPIFjPlAg1SPDlcYq3ocpuWzOUwQqpoTHrv1EVcmJeMjxMEn2yQf8pY+1Tk2OloksXhZI9vn0rxrbtoWgeX9CvSxyjb51720EAka/hFEBX/PHHMVZxdm3bxLohUkgESYIHXrqNulRsNzPd7e5bu4i/8A3QM9oFVATBcGD3hvrp5GuX0orOMwjeDHx8v9q25bszxRSyyj2MuokSHDDcR0pWOjTEcdvWrhtNiMQWLKiHPKzcbukDTOI1naOhrfn7F3cPYc2r94MhUMe0bdmcQNZGkHzmo3Pd43MLh3WBfJXtFB72UK+k9FDFo8Q29BMWzLw2+WLZu0tid9BoNzqNqauhTq3Hbq4RXuPdeSP8VwdQTvMxpXHDYztBezq5UOo77s2pYgEZvs+3St8Xg+1wKBBrKkwB0UiYnb30rjgeHtbFwsD374IGmoTPvr+98qCqgtbOfDe8lwEfYeADsd/h4aeNTeNGeMXLUBiGH1hAz7LGugHht0qFw7DtZFwuIzXFiIPx186ncZQHjd4gmc+0CPsr1ny8KL9gQN4u4W7cXIjQkicuYmAYPlXG9gbtw3cloMttQHeF0JBgSTr6CdBUnjPCma67KrRkie7Gw85+VRsdcuKCSCEePEAjcSPHSuhR0rb0ghybxA2772yd1U9NwT4etPzYzSqo5dQti7YEhirekBGI+6nc48ZB5ia9Tx5pxo8LzsVZOXyG24gAd644jGKQGEeB8vKl29jqG4viTKQ06bN+B+NaDEsTfQ29rOteUorxiNJFZQtB+jP4LhuOdtfWjmEuyoPlQBbOh7zH3ozwxpRfh99eGfTmvHrWbDXxJ1tsRG+gJ0+FV7yWLmHuNbD9rZbMTJ7/aE6lR1DAaid1n1s7EWwUZT+sCPiKTeG8pi0Fi4cwOYwNPMToY36daXfoZV7CzcXthGGcd8QnmWBA9NdJMRRPlfk21hYuFQ947udcug0TwHnuflVac1rGItLCoj95WAJkkjMTAmQenn8WOx9ILpblEy20yhp7wUZlQEHQ/rAx5Gu5bNMocYLg++wryrw0XlfPAa6qM5IGdgL10Fd9B9WAfGSd6ajgpusWUFYUqYEhoZWjqNI1/3pBwnNT4aylwWhdIATQkfruwJ7pn7cU48I5mXEW1lWt3GElYbSDGhIAPjp0NPejJ7oVuZ74s42zmgoEaZn9YkTpvGX5V3scbwq3LYDrkVYIho+1JJERO3nJNac34lXLI6MHsqbiERLyoOQA+JEbzK0FXGphEzPhLtxo7z69mokxm6LGxJ6kUIuuhm52k1onW+KK0t3GjusfQka6SNDOvlW+CxNi/nsqyMsd9UbaTHQyNt/KhuAuWzDi0tsXdYWIjcSevd++tMPyvaDMy3HknUq4HXMBpEDWltbth2C7/DUOIuxJynKiKxKqcoLAncgNmgabVEw1pLypaLW2DtJQHXuHcwZB0+YotjeSWsW3/RLr4i8GZnQspchlcbLrOYiJ8T1igvAuSsfYKYn9FfsyDKyvaAHSckhp6xE+QrRDhJK10ZpxyxcnGXa6GDD8Ctuxy51ZII1OWRB9ztpTFxfiCJZm59kyu0yWtuoHoaW8DcvWr8OjKrsCoIIMEAEwRoOutF+OYIXLS5tUGYkdCcjZZ9DJqeRpydFvHjUI/Ub638k3hGN/6SxmaW7NcxmSTl385iolrme3clWturKYD5o6kHLGsaQfWuK8TA4bhLVl07a2LZcFXKkBYcaD7U+Pnp0odh77nGNdPZ5W+0CbsQUVJH1cE6HusBJIjang1tsE070MmO4TZvHNdt5spgd9htG8MJ960/szD2YuIgUpsczaCRm3Y6QTv8q68UuWWw1q0l37CLb1MGBlBILxJgUjYnhvZNmLotrNlAL5nKwQ4gTmETv4ioM04oxldyoJ848Ns2UTs0K5mMkNJ2YnRp20+ND+G8CTEqyM02iwzqR9oj7LSIPv5UJx/FFuWlBvM7pKqGELknSWBLFvMgyANabORLFm8vZricl5oJQqNQIICMDG24Ou522KTsrKWH6Nf3Ev8A+ErNu3Cgwo0EtpHvXHD8GUXrShgcyO2o/ZZIj2Zj1160zvw+9ak3MhEwCkmNvtSBBOtBsTYt2rwvkv8AVJlhSO9mkhcsS5Gp9x4UaRmtnP8A+DcLcAOQFM8SJIDhgsGG8RHlGtdrnI+G7ftSjNcckl8pMd0/aI0Wdtd6mvzWQQn6NiDmBaVSY6QwnQ9akYXjpbudhfBY7m2wUR4np/UxRpHMGYjlXCag7gbazr/NSDxB1W4VbMQCZmCDJMbirNtcDY32uOxytOgU6eGs7RSpc4aGuyIZTqG26k7a+Me1I4ckqRqw8XpdnPgnK+EyJdCZLoXLJJnVYPWNtNqH8U5S7FPqgYG4knTykn4UzcP4BfvuAixbg/WH7M9fM+3WmLEcrXYAlW0AJmPUwavCThPRm8rFCX2lIX2g1pZ4dcuHujTxO1WzieQULEllDde7p9+b5VGbltkkKA0b5dY9jBPtNaJeS30YY+Go7Yn4TlHD5B2iuX6lYjfpr4VlE8RxV1YqqrAMa1lQt/JsXhya6GhcR60X4S8pp4mle3iaO8FxGjD3+6s7AFXu6Gk+xx+DcVlKBSyydjDESNvCmLHYtUR3YwqqSfQAk1Q/GuPNedyO6rXGYDXcmT13robYLosrjF0XbTdkytk13Vt/t5dyuhnSPsml7CYK/eV7NpgCxXMp0VhIXvHoAWGv/IRxiGH63wgUw8tcYstcK4lmjLKlZzHKQ2Uxr0kHxFFwaakikZri4stHlG0yrbDjK4FxXBmQyNaBHypsZIiQN9DDf7VW3COecHmLl3RQztD52bI0KDmAJMuPXUUVufS7gbYPZi9cIE91YHxcg/KucW2LaJ30h8MmyuItqjMhhldcwYbrIOkq20+PpSNxTnB3tC1cuWLiswzI1olADHebUggadPapmP8Aph/SCLK4ZURyFJZi1yCegUKAfjSPxW0xuvCxk7vd8Op8tq7jxezrbQ44XGI13LbvYRjrICMhIUEkwTAkCZnbeiVjA4kqzW0wlxEBLFH6AE6DODt49ZqueG4gkhcjnYAAa7zp12H+adKcU4LjzZVAYwzsiM7KltnRmEjOYdgduunlTqMfYHyS/wDCdyvxgi1ntgIWkMVCiYYiDA1HrR1eaLwH96wH8Xn5iufMHLtjB2rC2FyLLAySSdFaWJ66ml3iXCu3QIpWTrLMADBPU6TB+VLJNSo5O0MrcxX7iw5MHQ95SCR3hMClteY82KFm7nBFxFRf8M22zAuTEkljbjfqPGhw5Ju9pbftbHdghO2QeesXFb4HpXbiXAMZexNu6lmHtgah1KnKzMGEMT4jLqdY60WqY0FfY/YzlqwHYu7EEd0IBIGg6TPTpGvnXvC+HWUszAaXykuIJCvsVkxB19poXz0cVe/Rks28SvfJuNaVwokAQcoggamfTrNduW+EtZCXL17EuzahHZ1A3HeWZb308qHKu0dDE8mk9ntzhzjEIht3LiZcxuNlKqxDNl7oUiMoH8w1qruZuNdrfYDupmIAHQDePOrm45xZcPaua/WdmWiDoNlzEbSdvGPKqOxXL9y4WOkhiJ8YPlRUktsMoeokF8RbAaAdjlgwZ6E6GQPDr5VEwXEHRpkwd/P/AH86InlN+rfKofEMC1tlBGnQ+NMpxb0K8cl2W7yLz1ca2y3wWKNkW4T9tfBhGp8T1nxopiuMYYKwZspedSwHSNNOgG9JnAcBiWthbVrtcmUEhlEAy2uYiDGkfGpOEx124QEw7EFgo7rGWMmAQYn8qk1XrRTHBzdJr/I7YfjSmMgzEjSNZ18BvXPAcv4slg6sQ5ZgzlRCkkgESSIBiN9OlHeVOW2w6m5dydq2+WSFHhJ3MRJHhR2xfzEwRA0850PjppVYw1szylUqK947wS5g8PbtWmyoVKlhmLAnXQltCSTEzuaM8J4EhQJctoyKIzxlcQBGo1YnqSabb+HV1KuoZTuGAI01GhEb1rYwSLOVQJouHwGM6PLFpUQBQFVRoBsBUG9i2ZusDoN/c9P62qVxHuW2YA6CYG+ngPGh9nK6AlCrSCRcBBn1OjRrRaZ0ckU6ZxxFjTrIMnXTy2moS3RlYRqCRA2B61I41xOxhLfaX2ZV2Ea5m1IUab+8Uk4jnnCkXDZ7Zrjaqj5SuaIEsDIX4mpSpdmqLvoNXOXcJeJuXLdsu25zMJI02DabVlJ9vmvEkAm2gPUQdD4amayk5j8pfIUw+HOUGZ0+NF+DIQx16afGhmAQhQrRKiDrppvBqbwvFBipBlWGh9RIpmtGOyTzDhmu4a9aUSz2yAD49Ko3G8IuLAI1EyBuDOtXnb4zbNy7bk57eUEHScwkZZPeEbnpSHzHYBurdtju3gWKtoVYHKwMSDqIPn46UnJw2h4RUnTK3cMNwfepODBAFyRCsJHlImPjTjhEBnOoEaeM+laPyjdvWnayg7Ocr95VIjvgwx13jT/kxzObqh5YlFW2LuHwwJuIGhhbywdtGDz99RbmDdPAggiR6GrP4NySlq5nujM4g3VJkZWcIUPllmfSrH479H2ExNuBZS04+xctKqkHpIEB18QflvV4ysjJUfO3JmEe5jLITUg5vKFBYn4CrAv3jaclcLbvAiSXdwQZO0MBHtS/ypg2wXEr1i6rC4oZO6CRurZtP1SsEHzG1NV3ELBViVI/dMexjWKWfY8KrZDtc7Nb7RLeAW1mBLG0YOWdz3Jgzrqd69wfO2FDF7mDZm0lsymI20KQK6phwuIQrrKkbxoURtND4aChmIxz37+Kw+RcgyKzFmkwZyiI0JLGaWg2vgax9KWCaO0sXmIMjN2bDboCQoMdQBPjUhfpJ4bGRrN1RoSDaTXwJCvr61WScv3Bdz2SETQKu8gbZp31+ECK73MTds3FF5bbqqAQQ2w2gz3W03HhRewLj8FjnnLg9wd7Mv8A+K4Pms1Pw/MHBoAz2z/Glz11zLFVTice64m2CmVIiLqDUNBJkjvHY6xt502nhFhl/ulg6SFX03AkV2zvt/ZYuG5z4eAAuKw6gbDMFHw0rhxjj2FdQ1vEWGZegu25Pxaqz4Hyxh7rMl2/ZsZXVpdgGZYOZVBYSJG/SaAXeVrq4hbfcAdmKNmtuMinVjlY6AEb7yBvSyk62h4cYu0xyxF+5ibbJbhhc1ZwwyssnKWYadIC67Gg2OstaULAuESGy+O+kxNZjMWuHQWbRIRVga6k7S3r8o0rLF0fo112H+KFBG8Rr671ny5dIGKVzfwRbt8qoORj5Dp6x+E1rioNl3KAFVJXMBuNtK8uYhswHRQIiPD7oofx7i4KZF1LaH/akS9GqbpWMnAed7tvB2pKljcKgsNgJnbpTpy9zdaFu0jBYUBUcdIGXbU7EifOqWYMFsp0CZh6uSZ+Ao5wzEbHw2/r4U+OUo7v2efl7r9IvnH4nLaLkyANAOp6bVl8Mid0rOn2iAPM+9VBxfmHFMtpFs9vaC6qpuAlgf18h1ERpEHWZpvt/SDbKWxdsXxdygsDbfIpyz9rLruNhuYrdGakiH05VY5PxZUUF2XMRIAO48R5VzHMtjWXiPFW/AVVl/6XhbusIvPlMGLVsJuejHNodJMT98vhH0vWHyi6zW2O5uIYX1a0YI9VprQP6i9FhYrj9tgUhgraZiIEHSddY9qDWMa6pEkqZ/WnQTuRpB++o93nLC3FJOKw92BJW2ZOhHiZidfKgNrnrhjKQ1y+SSTBR9z0GsA9JoOVC/TnkCfMLWLuFYYlmFnuksupAkQdFJGsax1IpPw/DeEKc1vGPmGwYGJIMAzaBqFc4jduTnOW3BIt6dyTmVc27QIGtBeC3jCkCSG0menU/f7VCTt9GvFBwjVjNbwmmv8AWtZQ5pmso8S2hixnN+KKWgToytOZBDd9hpIiAAPjXJObL6KFGWJ/YQ7nz260H4HxA33GHuE6t3SCBsIAOcxHvRXGcrXgWyq7AHusikhgDupEggj76Ru9ozwVLZztYxAC91kWftO2haB3VYxJ9Km8LtW7gtsV7RGvOqlhrlcAk+IMkzGtAbthXXv22IlWUCQRIymYbbedaZuG3rdnAC6GyQ79mAP1kOWI8AQSSYHnrSqSWmVqwJieVitxst0lJ2YS3pPXwk/CmDlbCBLbKCxDXM5zEH7KoFAgDQFp/lFAbfMbs7I1tmJMqUA1G57pbUjwBO/lXZub+zhVCMQTKu5tPqAMuVkncKZG2XrNUxwV8kSyPI/tY04poGIHUhiPOI+7T4058JxouIGBJn5VUN7jwcsy3V7QglraNnXUREkaA+MCpOA5xuiw1u0sEkAuGgqsEsFmCJOmb1jXZ64IKuWmMOL5VdcdicW+Ia5nBAtlPsrIyicxkLrAA61HXgvaGMkzsWB399BRt7p/R1P63ZK3jqEDe+oqfw/iQdVeG1E6E6HqN6LZ2NXZW2KxYs4xEcnW4Mp6BXXKB46ExHhXTmXC20bNbQds2rkZRKrAi4Z0Ovd01Iio/PPBzcvZ0PeyKY8wTqDOmke4oJxi81jIZksCWaZPdUk+niPOPClW2aMnDinHv3/Ic4Hwq/fzhQoRRoz5gG6ZV7uu2vQV1xnIOIvXlLlRbMC5BJOUEzlEbkGK0wPG+0QOUtsCIXMuqqvcC6NpGWdI3PUkmVb4uAdLSgfu3Lqn2hiKDeyNBzinAbGJTL2bAA91spVgR4Ztxt6xXfhuBNi2qBSxBJzEamST00igY5jiNLw9L5Pv3lM12bm0L/iXwPMWm6x+zNdyOAfE+GMXBayWAiQUJU/aGpiRvvXf9Ds4YP2dsI7QHjwEmPSdT5+gonifpBt6I18gMiPDWNwVDy2U6HrHSKnvzQYnNacjYFLik/OKSSsD2qKx4njJcSRl3J30ny96NW7gu4K6LYb6m7LEiC0qTMdB3h7LU7Fc1I2IvWruFt/WKCjhtxoCBm0XXTSOszNTeWrTAu5ZYuDREUADKxCmRqWy6GfAVj8usePl8bL+PBN0/ehDPEskg6g6+niPx96hxmJc6SO6PDoDVo4jg+FuGblm2W9IPxETUUcPsI5Nu2oOmoGumggmYrD/ALjBLUXZofiTlSctCrzHhcv6MwWA1kL/ADCNPWDXuCXKNdKO8zWRcwza95CHU9ZXce4kUCwfDy2up+6tHiZeeL+DL5mKSn9q7DHD+Lm2HyjMcugO357TRq9izdUOFIgyIkyBOmm5pZcm2CVCz57e/lQ1+OYq2GW2YB2IhojQEEagxH4RXoYtoGNyxqpEvB8TtXXxLWu610RczKZYZpAGpAMqPDagnHLvZupUjvoQ2x7pZT7T4105YV7dxw0xcWDo2sHNuQPCvOaLgD216Knwkj8quK1b0FeBcItdqLls9rk3QkRqCAGGUSPLrFE8dhUkk2baEnQ5UEem2ulB+D4mxaVbdxLbMe8ScpJnbKT0G3tRS4LMNlQAgDYnTWDQ9BdnDC4gC62syNoG4AIHnIn41Nt4RBiwFVQoWYER/dz+IqDwywC1xtu8Y8+mnnU03wmJYTpAY9YkAAHr0oC+gsOHJ1GtZXL9O86yq8hBFs4spdDk5BJh2BjqJEan2q1uV8Tew9tbZdCoMqEzZQDqd+h30A3rXG/RUtxzcN5nb/uCY8hB0HoKk43gtzDhVRHIA3toWUdP2RHpFYMuLI4/Y6C3aoGcyYBTnvhgmZlzCNO86qW37upk+5qLx/hLratAMexT7Q0zKWiYJ0bM0CNIFFLnKl7E2mDLdYOpADkoBOk5ZUaHUSKMcM+jwIoztmbLBl3aT4nN19BU3hyqNvbRybVCPhMDZC5YXumRJDFT6mQCJ2G21bcTsWbiZboVlHXqPCIIAp6t/RpYH7foLjga67CiGF5Gwq72UMbFpY/5prorO3pGh5YvtFPm5aSFUDKCYAICtJmLg38sw+VS8DxQnuDCCRqFtPb21EhdCeutXNY4FYT7NlB/Kv5VWeN4blxAu4VQ7WLl+2kM2VFYqQIXeMz7tGpBFa4OeNXkITmnujg/NOKy5Rg7xyrAiySdBEEhyq9NY9qncD4hjjcV3ZhbTVrasOzB6C7ccgaeGm32WrziHHbuTI5ZGgSSVIXxhAyp6Fln16CrNy6SUyXXUAN292OyVSAe4GbKG16Doap901aeiCmrpDZi7RxEm9aCrEB7dq7I1mRcyDT+SDO5pI5p4apu9hbZsQN4UNmEjUMIlSPIxBHpTJzXZsJkK5reUlWyaF+onvQD3TqfGu6Ya0LOK7Vja7iWBkYi4Xjt3WRqTLorHbuHahHE47uyqbTaYl4K2yILbKVKaZeo6gHzgipxwZIkH00oHgcetx2xDO+UYuWZjmfsiwAzk/aOWAddfSp6c54e0oUq7uBqFAjy1JHSKeMEFyI2I4kquyjMQDAMRPXY7HxFHBy1cBLT5eI9u9p8KTsbxxMRdlUNsSNyD76DSrwTl+2w+qxKt/4t/pNJx2FPQhtwZ31BBhQCCeqiNooLdxYt3AHaM2irA3BYTPntB8KZ+NZ8JdKkzOoI2896VePoby5SssGDgAx46z7/APFSunTL8E1aPcRg1ufWGe0tA5T4GCRp1rXlLmBmUW2GqEsGHgTEeoJOvh6VOwli6EAv2ntXCplXENGomPA0u8pqZukGNlHxYn1qXlRvE0dgf3j22KVxqQDUK5iQsjrXj8JhfrHkj7QAgiflXM8ItrBlyCJGsexArwl4cro9P6iogcR4hmXKkk+AqRhsyoAUO3iJqSLaoJVIHjG/vUDE8SB0B+FehhwfTVEpZEzlxEsVOQd7p01gxUa7gmhCQQYGYbgnrrRG0hGUHQsCwB8AR4+OtdnDHdQfj+FepgriYMsrkQsPh1BDBWHqNPDegvNliSWjoF+8/AfjTN2Ygk79BBAFLXMqkvuMuSR67H8PnVRIy4ys58BVSMrqCdxIB8juDR+4pAgdegA+e1RuTOCM653SQdEncwddN94Hxpvx3Jt5EFwIUHWIkeZEzA9KCVlfIlHnoReFu3bs2mSdAfHNMnWj+Dwb3rpKJmc6H/c1P4ZyzsihjESSNffbU/Cmi3wxrKqtu3BY+IAB0jUfaOvtr4UX1dGbkuVWD7XJmgzXQD1AWQPedaymzCW7JQS6zse9GoJB0J01FZRp/ALXydC95WjOp8nEfA6VJt4+6v27QA8Vb8xVEcN+kPFKQtrE3SSYCMS3sAwINMtj6WMba0u20ed89sq3yIHyqayJd6LvC/TTLYHF0EZpWfGPnGtdxjliRJHiKrWx9LVtz9bhiOndZWB9mA++ptvnTB3YjEXbJH6otiPfRh7yKZTQrxTXocrGLCTLuRM6rMeUitsdxdVQlCGboNYPkfCgOAxQuf3eOtXBEwcmYeoVvwpa5i5+wuHLBW/Srn7KGLQP7z65vRZ9qdzJrG+kN2G5le+oZAFWNTuFjeWjp5D4VV3A+MLZuYuxbw/6Y73ALS28wGmaWJGoX0Gv7QGpM2uC38db7TG4lEsAZxhcMy7bjNBIGnU5j6VA4Zib2Dz3cLazPlICw5DDSFMamOhJ6edTbsfil3sn2OReIX3F7GXyo/Vw6HMFHgS2YL7Zm8xRrGcONvDMhGotwf8AxMelG8Px+69tGW0wZlBIiIJAJEtGx0objcZeb6tsLfd23KhDb1PVywAgb/jRi0tE8kPaFnnrG5UFxWAC3A0kSOo266kaffST/aL3kuO91Uhs1zMZv3M7jMbYIgAAySx2B0o9zVwfiFwlTg7yWF+yoC3DAOhdrcz4x0896VrHAr9xxatWbhc7gqVgdftQBpTroLdsPNgLSLes2VdgFKwJdmI1DgmA2okQFEDQUi32OZpBBkyDvPnT3i+VrnDMPnfEXO2vjL2YMKBEvmg9/KO6OktIpGxDS5PjBPw1ox6FZlpiJI3irX4BiGxGFtXWQSwhpA+0pgkb6Hf3qpjdAB8Yq2/oysh8HZXvHvuXgmMstA8M0xEa79JkuNoTlxPMFyhcv3TF1wo17wLKJIgL3oU7z46V2xX0bYrPKXbMbic4PmsZSMp8J+4VaXDuFpaWFG+811uYcGl+nF9jPLkj+Ik4/huOOEZHtYe/FsqmXP2okZMylhAZQZ6HSpvAuUbQsWVvWAHS2FgOSBuScwiWO5Pnud6Y++nmPA/ga9XGITE5W8Dp/sfan4In9V/NMFYXhqWGypbUWuoMsSY3MySZ+Qo4qDLt7GvUSdTvWdqC2UHUakdY6UaR0U7tvsF46wTbYNYFxX0ZSRlC9NPy61B4HwnDWPrLGGVGPXUt7MxMfGmcihnEMFAJSQ0aQSBPgRtFBpHS5Lpg/ivCsPd1fDBnI+0Br1/WXrSrw3ku62btVNuB3NAwLfvRMD86YuG31e5FwNbYDQEsAfEEHSQfDeZpmtkdCKXoaEm12K3DeVlVTmRTIGYQTMQdAYjXxBofzF9Glq937A7O4sGCTkIzAlSDOXbQjbwp9isy1yobi/kW+XOBG2zPcHeBhRv6tufT40UuwT3unxNSsTdCKWOgUSfahmF4olzIQYdgCV8NJIP9dKZE8lo9xWA7VGBLLOxESPjSpjHv4V8gm7alcrASQT0aJZVB9taacbjSJC9BJPh6edLWJxa3ECudJgd4hj4yegjxoslFrkiX+mt+8PImD8J0rK4LwrBgADD24/gn5kSfWsqZstFK8kX2THWkUjvEq07FYJ+Omn+9WfxfA9tae2QRmG87EGVPxAquPo/wdu5jCzg5rffUAkd5WA18Ynbyqz39I86LWjn0U1xC3dw9023PeGu8jUmDr4iK73McwUMB/RqZ9IqgYwkfsr9wocsmwJ2y/PNp+NJKEWro6Gaa1ZsvGM32gdPOfvqJlLelMeB5SVrdpzftA3FzBGnNtt4TXLjPCmwwTMBDgkRtoQDPnrtWamnUUb3OL7YO4lzBcuOGcgZFVFCqAFVdQB4fjW/Dua8VbA7LE3QOgzkj/wAWkfKguLG9R8KTPvWrhoy87Vr5LHwf0ucQtR2nZ3B/3LcH4oVpkwH07jQXsH6m3c/Bl/8Aak/DR2+GYwQLyBgdRDEaEHQiDT7xrk3DOoZMKjPbYMUQZTdQTnQZYhiplf3lUbE0tA5J9oL4D6YuHXIzPctH/uWzHxTMKZMDzLhcR/dYmzc8hcWfgTPyr5o5ru2Fxl1MIC1gEBCWJJ7q5jqJjMTvUK7bynVW08RpRo6ostr6SeA4vF41Ww9p7ttUCqe72amWD7/a13328qVW+iDHsQezC6a98fdS3geY8Th/7rE3bfktxgPhMfKmXh/0wcRtxmupdH/ctqfmuU/OjdC/TvphHhf0I3s31237rAfMhvuq1uWuWTh1VJQW1HdVVMg+OYnX4Ckfl/6b2uXEt3sNbXMQM63CoEkCcrAzvtNOd7n/AA6iVvWCeqm6kgjpvTRbZKcEuxrArKXcFztacT3f5LltvuYH5VPtcwWmEgXP/wBb/lTi8kE4rhibawZWfah2I5otoJKOB4sAo/zEUNxHPVqCIJPTJr8zA+E1wkpRaJHEOKCyuubT7KJq3oB09TW/AcSxDXLhgtrlIIZfLXcR1/oBsC+DvFjlfPEntA0jXfTuxME+0xRz9CQCAY8sxB9RJINEhFO7s8xuLZzocq/18azDP2Zk5oPX/beuThU3Z0J6lUn2MR8K9uzcgC5PjOUH10EVwKd3eyQMWXHiPMaV1s4LPBzQJmAImDsTvQ84BkJK5tukEa+4Pyqbw64+mspP62hHmPyNI0Vxy39yC4FeMaxWmo/Esalm0924YS2pZj4ACTQNQlfSHzBN21gkuZGf6y6w/VRfsj1Ygn+UeNJ/9udm8YW2LdsHLnhmd28XAIgT7+lDsMlzHPicY8h3YFR4AT3BO8Jl+A8aHX8c1uRbUEnct8dgI+BoqWjLmTcqGfiXOF/L37mRPBFKlj4CSXPrMUv8L52vXLzjKoVdAp16nc9T7fmV3G9o7hm3AjT7IkiNOkwfh5Vvwg5b971nXbrU80rhofBGp7LCHN1z9n/N+a1lAk4oQOvwFZWPfyzff6A3LtzseK3F2Be4v/lLD8KsdcSDpPzqsOJ3Oz4mLkFQzI2o8QFP41YOEDOQFG/jp+Zra6aRmX4lfc9XM+KuHwIUeyL+NRuFd6wV8Cfz+Gta8YxHaXbrfvn7yBXnAWPfA8QfbUGqyX2koMfuS7NtsKk21LSQxYAkwxjfbSKi88cFt27OdZUgjuz3YOhIB1HSoHLePNu1cAIUI5lmIAUEDqfQ0P4zzJ2ttraScx1uOTsDMIvr1M1Nd2V7Qr4jUaVrYwWXVt/Dr/XlUkOFBy7+P9fhUM4jNcnypnbDHqhzx2HAtZ0kNCNIJ6fZ9xNXBwfFjuOdmAb4gGqmw8vgwZ/w9vMf8Uz8IGJGHtPauo4KA5HERAiAw8I60i+AiBxThht46+l1SWDtrEhgWZg3rB/og1KvMqoNQwmfHT/kj41P4tjybhudmzMXk5RO5MmOogxXDE2UdHdQBp3eh3kn8PaukqC1Qs3+HFmLGNdRA6e21a2+GN0Hw/qaZcFYVgDM/wBeWtS72CQwG1BMbnw8RqKFs4T3wbLvXnYHIG08x4UzcdsBLYPSfwNB+HYD9Iv2rKnW46j+WZJ8u7J9q7sNsFdkKkWMS6fYuMv8LET6661plgkeBI+BitTuNJo2h9hvB804i0Rqj/xop+cBvnTLw/6TgNL2ERh423dD8Dm++nbh3DLC4a1bCpcRUWMyKZETm26zPvUHF8l4O5/ghD4oxX5bfKuUWxHxfaOXDPpKwByyMRYZdjlDgeUqS0e1WJgMR2ltbidndtuMykCJB16aT7CqS5o5Pt4fKbbOQQxIYAxlE7gDzot9GXOjYcC1cP1DmVM/3bE6z+4Tv4HXqada7JThHuJbjPaAJIZB13y+8SPc1HxF/CxOe38j/p1rW7jgQSDlP9bVCGQ6uu/66iD/ADDZvWnM7Mfj9pPsKWPgMwB92+6vcHzTYuE/aRhurARI08dR71x4iRYttcKLcUA6rvEeG0gem01W9v6R8OXYPbuBMxykZDPmdQdd+u9K3QIRk+kXFwbiLXELkDU6QfnBJ+FIv0w8xErawNv7d4h7gH7APdX+ZhP8nnW/BvpKwOUD9IKQNFZHnxgQCJ96SOG3bmPxt7FkHVu71y9EXyyqN/IeNS5M1pcVbGvh3CDbsqgIAUanpJ1JqDc4La2zrPg2h9YO486KcwO1ixbuFs0OFK5YBkMQd+kajrPlQbEcYNy9Ys5Vi8qsW6hWDGNRo0Lr601KqIcZN2B+IYRRhe0jS7cDL/AobJ8RLfz0m/pwS6QRmzCD6mnv6Q8SbOHtAAatA8BC9B4AVWiKSfPefemcU1Q2+aGu3xW0BvHwr2gTAeVZUv8ATxNQ0viM0hsrgHY6+4rtgeJPaYkOzA7q5JG3juPiBQ/mXD2cOgyFu2Dd5WnKBrMAjQzHwpYHMVxTIafENBA8h4Cn2Z0vgL3OCuAY73pXDhKMl2GUiR1HgQa9w3NSk95WB8V/LejFjiSXBAdWnodD+BpnJ1sVQpg/+ynvYg20UsSZie6JjvHp13o5zdynbwWCtEtnvXLkEiQqqFYkKOupXvH2AqPw7HdhiA5BGZYPWOo6eQrbnzj/AOkpa1+xmgRG+X47UIrYZdCbbOlQ20apIqZgOFLct3nMzbSVAiJgnXqdulUn0NjkldjVyy2bDZfDMPx/GtW48xw6Ycd1V+25mIkkKOrbgwPAT5xuTLn1bA7FpHwg/MV0wvCg7PmOikgL4nz8qj7Hsj3sbeud5FKprlYzJI1PeGx+Wkb17gBccAsSY0kECQNIYbHbej9jD/WeAyiIEasflotA79nsr+xyzIPh12o/oZPW0RbuFOb6sj0kg1mJxl1FETM6lh+WnzqXxIqhzftdPMdaii4xYBSWB2HnShbpUTOH22xi3LTsFIBYHxK6jrofOpHJWAdLhdFUuUgM0fViRLQNNdf+K97F8K2fRQwM5Y1AEmZG4GvtWnKHGO7dSSCYbTUnpEe9FRtE1K+hf4vg+yxF22Tmhz3tswPeBjpIM1CcUf5uwxDpcIjOsHxldifUH5UCapvs0Rdos/lDmS3+i2kdwrKuXXyJA38opks40HaNdqVOWMDbODtC5bDGCdQJ7zE777VKPL6b23e2f3SYHqD+dUV7JN70e884drmHLLugMgbkNlBiPT4TSXw9gLdsdWmPDSTTsMNjEnJcS6B0bun47fOle1g0hDEEbQToSNfLXWuu0K6sI8t8+djcFjEEm0CAr9U8j4r59PTa0hcVlXKQQdjIgg+Br5x40gW9O+xPnqasO/zz+i3xatZDYNtNgYsklgCsD9mCV6xpFNF2iU8ftD1xnjlrD90sOgI6T4ec+GtIeK+jK0STbvNbkkhSoYCTMDUGB70pXGvXL6G+4cllOYHuwxBldoBmdh51bDYvXWlb5OhoxcRAxP0c3lOZLlt/ivw6fOrH5A5dW1YCNE7tHifA+QAHsKhXLvgaMcJxPdyhgp8d9fxo8V2NykyB9JdxP0e0F/8Aq6+yN+dJ2GM4/Dj9m0nysE/jTD9J2I7lkTOrH4KPzpWwtw/2gcsStuNdhFpF/GlfZz6If0pYubli3+yrN/5EAf6aSRdyDNE60Z50xZfFvmIOUKunkJ/GhHFICWwP2AT6kkn8Kv7IL8jP7TXw+Qr2hgrKbRXmy3+KILtgdoBcjNGfvR3TtO1VhZtjNsPtN0/hr2srPLtk1+RJ7MSNBUlEGZdB/RrKyihkdsSdU9/vqHj3MDXwrKymh2A0xY7h9Kl8LH1V32/0VlZTZfxBDsPcnH6qOmZtOnSjGLUKe6I9NOtZWVBlWe2GJLTrov8A7UF4+xFy2QYMH76ysrofiH2SbNoORmAaQJkT99DuUVl2noojy1O1e1lcN7GLmQf9L6t+Y+4/OlnkS2Mx0G46VlZTrsDDnPY/6dP4/wAGpGNZWVJlYdFm8FP1Nr+Bf9IooKysqn96/gWPsmH+7FI+BHcT+Ef6ayspsv5EvkTOY/70+g+81zQ7eZH9fM/GsrKn6KBJm+sXyS3Hl3EOlWi9ZWU2Pti+kaXNhXbDNtWVlVIe2A+eGJ7KTP2v/Wl/gDE4xpP7f31lZSS7/wCCq7Qr8fP/AFN7+NvvqLxHZP4RWVlU9ko/mzpg7ClASoO/QeJrKysqZc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Tw Cen MT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142976" y="6215870"/>
            <a:ext cx="657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      Convenio sobre trabajo forzoso de la OIT nº. 29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/>
        </p:nvGraphicFramePr>
        <p:xfrm>
          <a:off x="571472" y="571480"/>
          <a:ext cx="79248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14282" y="2143116"/>
            <a:ext cx="6215062" cy="4500563"/>
          </a:xfrm>
        </p:spPr>
        <p:txBody>
          <a:bodyPr>
            <a:normAutofit fontScale="32500" lnSpcReduction="20000"/>
          </a:bodyPr>
          <a:lstStyle/>
          <a:p>
            <a:pPr marL="320040" indent="-32004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es-ES_tradnl" sz="3200" dirty="0"/>
              <a:t>	</a:t>
            </a:r>
            <a:r>
              <a:rPr lang="es-ES_tradnl" sz="5500" dirty="0"/>
              <a:t>“La </a:t>
            </a:r>
            <a:r>
              <a:rPr lang="es-ES_tradnl" sz="5500" b="1" dirty="0">
                <a:solidFill>
                  <a:srgbClr val="FF0000"/>
                </a:solidFill>
              </a:rPr>
              <a:t>captación</a:t>
            </a:r>
            <a:r>
              <a:rPr lang="es-ES_tradnl" sz="5500" dirty="0"/>
              <a:t>, el </a:t>
            </a:r>
            <a:r>
              <a:rPr lang="es-ES_tradnl" sz="5500" b="1" dirty="0">
                <a:solidFill>
                  <a:srgbClr val="FF0000"/>
                </a:solidFill>
              </a:rPr>
              <a:t>transporte</a:t>
            </a:r>
            <a:r>
              <a:rPr lang="es-ES_tradnl" sz="5500" dirty="0"/>
              <a:t>, el traslado, la acogida o la recepción de personas, </a:t>
            </a:r>
            <a:r>
              <a:rPr lang="es-ES_tradnl" sz="5500" b="1" dirty="0">
                <a:solidFill>
                  <a:srgbClr val="FF0000"/>
                </a:solidFill>
              </a:rPr>
              <a:t>recurriendo a la amenaza o al uso de la fuerza u otras formas de coacción</a:t>
            </a:r>
            <a:r>
              <a:rPr lang="es-ES_tradnl" sz="5500" dirty="0"/>
              <a:t>, al rapto, al fraude, al engaño, al abuso de poder o de una situación de vulnerabilidad o a la concesión o recepción de pagos o beneficios para obtener el consentimiento de una persona que tenga autoridad sobre otra, </a:t>
            </a:r>
            <a:r>
              <a:rPr lang="es-ES_tradnl" sz="5500" b="1" dirty="0">
                <a:solidFill>
                  <a:srgbClr val="FF0000"/>
                </a:solidFill>
              </a:rPr>
              <a:t>con fines de explotación</a:t>
            </a:r>
            <a:r>
              <a:rPr lang="es-ES_tradnl" sz="5500" b="1" dirty="0"/>
              <a:t>.</a:t>
            </a:r>
            <a:r>
              <a:rPr lang="es-ES_tradnl" sz="5500" dirty="0"/>
              <a:t> Esa explotación incluirá, como mínimo, la explotación de la prostitución ajena u otras formas de explotación sexual, los trabajos o servicios forzados, la esclavitud o las prácticas análogas a la esclavitud, la servidumbre o la extracción de órganos.”</a:t>
            </a:r>
          </a:p>
          <a:p>
            <a:pPr marL="320040" indent="-32004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endParaRPr lang="es-ES_tradnl" sz="4900" dirty="0"/>
          </a:p>
          <a:p>
            <a:pPr marL="320040" indent="-32004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es-ES_tradnl" sz="4900" i="1" dirty="0"/>
              <a:t>	Art. 3 del Protocolo para prevenir, reprimir y sancionar </a:t>
            </a:r>
          </a:p>
          <a:p>
            <a:pPr marL="320040" indent="-32004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es-ES_tradnl" sz="4900" b="1" i="1" dirty="0"/>
              <a:t>	la trata de personas</a:t>
            </a:r>
            <a:r>
              <a:rPr lang="es-ES_tradnl" sz="4900" i="1" dirty="0"/>
              <a:t>, especialmente mujeres y niños</a:t>
            </a:r>
          </a:p>
          <a:p>
            <a:pPr marL="320040" indent="-32004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"/>
              <a:defRPr/>
            </a:pPr>
            <a:endParaRPr lang="es-ES" sz="4300" dirty="0"/>
          </a:p>
        </p:txBody>
      </p:sp>
      <p:pic>
        <p:nvPicPr>
          <p:cNvPr id="29699" name="Picture 2" descr="http://t2.gstatic.com/images?q=tbn:ANd9GcS4_Fl6UEYxfHwDqYo3RZxoPJZaedlI8dWxw-RJsFXCokJMkx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3702" y="2428868"/>
            <a:ext cx="2306637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val 2"/>
          <p:cNvSpPr>
            <a:spLocks noChangeArrowheads="1"/>
          </p:cNvSpPr>
          <p:nvPr/>
        </p:nvSpPr>
        <p:spPr bwMode="auto">
          <a:xfrm>
            <a:off x="698500" y="2227263"/>
            <a:ext cx="2173288" cy="1087437"/>
          </a:xfrm>
          <a:prstGeom prst="ellipse">
            <a:avLst/>
          </a:prstGeom>
          <a:solidFill>
            <a:schemeClr val="bg2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6246813" y="2195513"/>
            <a:ext cx="2173287" cy="1087437"/>
          </a:xfrm>
          <a:prstGeom prst="ellipse">
            <a:avLst/>
          </a:prstGeom>
          <a:solidFill>
            <a:schemeClr val="bg2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381375" y="2203450"/>
            <a:ext cx="2173288" cy="1087438"/>
          </a:xfrm>
          <a:prstGeom prst="ellipse">
            <a:avLst/>
          </a:prstGeom>
          <a:solidFill>
            <a:schemeClr val="bg2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  <p:sp>
        <p:nvSpPr>
          <p:cNvPr id="24580" name="5 Marcador de número de diapositiva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es-ES" sz="1400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0034" y="428604"/>
            <a:ext cx="9144000" cy="720725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GB" sz="4000" dirty="0"/>
              <a:t>La “</a:t>
            </a:r>
            <a:r>
              <a:rPr lang="en-GB" sz="4000" dirty="0" err="1"/>
              <a:t>trata</a:t>
            </a:r>
            <a:r>
              <a:rPr lang="en-GB" sz="4000" dirty="0"/>
              <a:t>” </a:t>
            </a:r>
            <a:r>
              <a:rPr lang="en-GB" sz="4000" dirty="0" err="1"/>
              <a:t>como</a:t>
            </a:r>
            <a:r>
              <a:rPr lang="en-GB" sz="4000" dirty="0"/>
              <a:t> </a:t>
            </a:r>
            <a:r>
              <a:rPr lang="en-GB" sz="4000" dirty="0" err="1"/>
              <a:t>proceso</a:t>
            </a:r>
            <a:endParaRPr lang="en-GB" sz="4000" dirty="0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838200" y="3429000"/>
            <a:ext cx="7631113" cy="381000"/>
          </a:xfrm>
          <a:prstGeom prst="rect">
            <a:avLst/>
          </a:prstGeom>
          <a:solidFill>
            <a:srgbClr val="92D05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200" b="1"/>
              <a:t>T R A T A </a:t>
            </a:r>
            <a:endParaRPr lang="en-GB" sz="1200"/>
          </a:p>
        </p:txBody>
      </p:sp>
      <p:sp>
        <p:nvSpPr>
          <p:cNvPr id="24583" name="Line 6"/>
          <p:cNvSpPr>
            <a:spLocks noChangeShapeType="1"/>
          </p:cNvSpPr>
          <p:nvPr/>
        </p:nvSpPr>
        <p:spPr bwMode="auto">
          <a:xfrm>
            <a:off x="533400" y="3644900"/>
            <a:ext cx="1752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4584" name="Line 7"/>
          <p:cNvSpPr>
            <a:spLocks noChangeShapeType="1"/>
          </p:cNvSpPr>
          <p:nvPr/>
        </p:nvSpPr>
        <p:spPr bwMode="auto">
          <a:xfrm>
            <a:off x="7058025" y="3644900"/>
            <a:ext cx="1752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4585" name="Rectangle 8"/>
          <p:cNvSpPr>
            <a:spLocks noChangeArrowheads="1"/>
          </p:cNvSpPr>
          <p:nvPr/>
        </p:nvSpPr>
        <p:spPr bwMode="auto">
          <a:xfrm>
            <a:off x="3500430" y="2571744"/>
            <a:ext cx="1973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b="1" dirty="0" err="1"/>
              <a:t>Traslado</a:t>
            </a:r>
            <a:endParaRPr lang="en-GB" b="1" dirty="0"/>
          </a:p>
        </p:txBody>
      </p:sp>
      <p:sp>
        <p:nvSpPr>
          <p:cNvPr id="24586" name="Text Box 12"/>
          <p:cNvSpPr txBox="1">
            <a:spLocks noChangeArrowheads="1"/>
          </p:cNvSpPr>
          <p:nvPr/>
        </p:nvSpPr>
        <p:spPr bwMode="auto">
          <a:xfrm>
            <a:off x="842963" y="4005263"/>
            <a:ext cx="7624762" cy="30777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400" b="1" i="1" dirty="0">
                <a:solidFill>
                  <a:schemeClr val="bg1"/>
                </a:solidFill>
              </a:rPr>
              <a:t>COERCION = </a:t>
            </a:r>
            <a:r>
              <a:rPr lang="en-GB" sz="1400" b="1" dirty="0" err="1">
                <a:solidFill>
                  <a:schemeClr val="bg1"/>
                </a:solidFill>
              </a:rPr>
              <a:t>Aprovechamiento</a:t>
            </a:r>
            <a:r>
              <a:rPr lang="en-GB" sz="1400" b="1" dirty="0">
                <a:solidFill>
                  <a:schemeClr val="bg1"/>
                </a:solidFill>
              </a:rPr>
              <a:t> de </a:t>
            </a:r>
            <a:r>
              <a:rPr lang="en-GB" sz="1400" b="1" dirty="0" err="1">
                <a:solidFill>
                  <a:schemeClr val="bg1"/>
                </a:solidFill>
              </a:rPr>
              <a:t>condición</a:t>
            </a:r>
            <a:r>
              <a:rPr lang="en-GB" sz="1400" b="1" dirty="0">
                <a:solidFill>
                  <a:schemeClr val="bg1"/>
                </a:solidFill>
              </a:rPr>
              <a:t> vulnerable del </a:t>
            </a:r>
            <a:r>
              <a:rPr lang="en-GB" sz="1400" b="1" dirty="0" err="1">
                <a:solidFill>
                  <a:schemeClr val="bg1"/>
                </a:solidFill>
              </a:rPr>
              <a:t>trabajador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4587" name="Text Box 14"/>
          <p:cNvSpPr txBox="1">
            <a:spLocks noChangeArrowheads="1"/>
          </p:cNvSpPr>
          <p:nvPr/>
        </p:nvSpPr>
        <p:spPr bwMode="auto">
          <a:xfrm>
            <a:off x="2895600" y="3276600"/>
            <a:ext cx="3429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GB" sz="1200">
              <a:solidFill>
                <a:schemeClr val="accent1"/>
              </a:solidFill>
            </a:endParaRPr>
          </a:p>
        </p:txBody>
      </p:sp>
      <p:sp>
        <p:nvSpPr>
          <p:cNvPr id="24588" name="Line 15"/>
          <p:cNvSpPr>
            <a:spLocks noChangeShapeType="1"/>
          </p:cNvSpPr>
          <p:nvPr/>
        </p:nvSpPr>
        <p:spPr bwMode="auto">
          <a:xfrm>
            <a:off x="2771775" y="32131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4589" name="Text Box 16"/>
          <p:cNvSpPr txBox="1">
            <a:spLocks noChangeArrowheads="1"/>
          </p:cNvSpPr>
          <p:nvPr/>
        </p:nvSpPr>
        <p:spPr bwMode="auto">
          <a:xfrm>
            <a:off x="685800" y="1876425"/>
            <a:ext cx="411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sz="1400" b="1" dirty="0"/>
              <a:t>Lugar de </a:t>
            </a:r>
            <a:r>
              <a:rPr lang="en-GB" sz="1400" b="1" dirty="0" err="1"/>
              <a:t>origen</a:t>
            </a:r>
            <a:endParaRPr lang="en-GB" sz="1400" b="1" dirty="0"/>
          </a:p>
        </p:txBody>
      </p:sp>
      <p:sp>
        <p:nvSpPr>
          <p:cNvPr id="24590" name="Text Box 17"/>
          <p:cNvSpPr txBox="1">
            <a:spLocks noChangeArrowheads="1"/>
          </p:cNvSpPr>
          <p:nvPr/>
        </p:nvSpPr>
        <p:spPr bwMode="auto">
          <a:xfrm>
            <a:off x="6472238" y="1878013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400" b="1"/>
              <a:t>Lugar de destino</a:t>
            </a:r>
          </a:p>
        </p:txBody>
      </p:sp>
      <p:sp>
        <p:nvSpPr>
          <p:cNvPr id="24591" name="Line 22"/>
          <p:cNvSpPr>
            <a:spLocks noChangeShapeType="1"/>
          </p:cNvSpPr>
          <p:nvPr/>
        </p:nvSpPr>
        <p:spPr bwMode="auto">
          <a:xfrm flipH="1">
            <a:off x="960438" y="32131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4592" name="Text Box 24"/>
          <p:cNvSpPr txBox="1">
            <a:spLocks noChangeArrowheads="1"/>
          </p:cNvSpPr>
          <p:nvPr/>
        </p:nvSpPr>
        <p:spPr bwMode="auto">
          <a:xfrm>
            <a:off x="1176338" y="2133600"/>
            <a:ext cx="5254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endParaRPr lang="es-ES" sz="1200"/>
          </a:p>
        </p:txBody>
      </p:sp>
      <p:sp>
        <p:nvSpPr>
          <p:cNvPr id="24593" name="Text Box 25"/>
          <p:cNvSpPr txBox="1">
            <a:spLocks noChangeArrowheads="1"/>
          </p:cNvSpPr>
          <p:nvPr/>
        </p:nvSpPr>
        <p:spPr bwMode="auto">
          <a:xfrm>
            <a:off x="865188" y="2492375"/>
            <a:ext cx="1944687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b="1" dirty="0" err="1"/>
              <a:t>Reclutamiento</a:t>
            </a:r>
            <a:r>
              <a:rPr lang="en-GB" dirty="0"/>
              <a:t> </a:t>
            </a:r>
          </a:p>
          <a:p>
            <a:pPr algn="ctr" eaLnBrk="0" hangingPunct="0"/>
            <a:r>
              <a:rPr lang="en-GB" sz="1200" dirty="0"/>
              <a:t>(</a:t>
            </a:r>
            <a:r>
              <a:rPr lang="en-GB" sz="1200" dirty="0" err="1"/>
              <a:t>forzoso</a:t>
            </a:r>
            <a:r>
              <a:rPr lang="en-GB" sz="1200" dirty="0"/>
              <a:t> o con </a:t>
            </a:r>
          </a:p>
          <a:p>
            <a:pPr algn="ctr" eaLnBrk="0" hangingPunct="0"/>
            <a:r>
              <a:rPr lang="en-GB" sz="1200" dirty="0" err="1"/>
              <a:t>engaños</a:t>
            </a:r>
            <a:r>
              <a:rPr lang="en-GB" sz="1200" dirty="0"/>
              <a:t>)</a:t>
            </a:r>
            <a:endParaRPr lang="es-ES" sz="1200" dirty="0"/>
          </a:p>
        </p:txBody>
      </p:sp>
      <p:sp>
        <p:nvSpPr>
          <p:cNvPr id="24594" name="Text Box 27"/>
          <p:cNvSpPr txBox="1">
            <a:spLocks noChangeArrowheads="1"/>
          </p:cNvSpPr>
          <p:nvPr/>
        </p:nvSpPr>
        <p:spPr bwMode="auto">
          <a:xfrm>
            <a:off x="6621463" y="2351088"/>
            <a:ext cx="1512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b="1" dirty="0" err="1"/>
              <a:t>Explotación</a:t>
            </a:r>
            <a:r>
              <a:rPr lang="en-GB" b="1" dirty="0"/>
              <a:t> </a:t>
            </a:r>
            <a:r>
              <a:rPr lang="en-GB" b="1" dirty="0" err="1"/>
              <a:t>laboral</a:t>
            </a:r>
            <a:r>
              <a:rPr lang="en-GB" b="1" dirty="0"/>
              <a:t>  </a:t>
            </a:r>
            <a:endParaRPr lang="es-ES" b="1" dirty="0"/>
          </a:p>
        </p:txBody>
      </p:sp>
      <p:sp>
        <p:nvSpPr>
          <p:cNvPr id="24596" name="AutoShape 42"/>
          <p:cNvSpPr>
            <a:spLocks/>
          </p:cNvSpPr>
          <p:nvPr/>
        </p:nvSpPr>
        <p:spPr bwMode="auto">
          <a:xfrm rot="5400000">
            <a:off x="1258094" y="5661819"/>
            <a:ext cx="3673475" cy="144463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4597" name="Text Box 16"/>
          <p:cNvSpPr txBox="1">
            <a:spLocks noChangeArrowheads="1"/>
          </p:cNvSpPr>
          <p:nvPr/>
        </p:nvSpPr>
        <p:spPr bwMode="auto">
          <a:xfrm>
            <a:off x="839788" y="4408488"/>
            <a:ext cx="2160576" cy="16004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Desconocimiento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de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las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condiciones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de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trabajo</a:t>
            </a:r>
            <a:endParaRPr lang="en-GB" sz="1400" b="1" dirty="0">
              <a:solidFill>
                <a:schemeClr val="bg1"/>
              </a:solidFill>
              <a:latin typeface="+mn-lt"/>
            </a:endParaRPr>
          </a:p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Falsas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promesas</a:t>
            </a:r>
            <a:endParaRPr lang="en-GB" sz="1400" b="1" dirty="0">
              <a:solidFill>
                <a:schemeClr val="bg1"/>
              </a:solidFill>
              <a:latin typeface="+mn-lt"/>
            </a:endParaRPr>
          </a:p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Posible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endeudamiento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ante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intermediarios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n-lt"/>
              </a:rPr>
              <a:t>externos</a:t>
            </a:r>
            <a:r>
              <a:rPr lang="en-GB" sz="1400" b="1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4598" name="Text Box 16"/>
          <p:cNvSpPr txBox="1">
            <a:spLocks noChangeArrowheads="1"/>
          </p:cNvSpPr>
          <p:nvPr/>
        </p:nvSpPr>
        <p:spPr bwMode="auto">
          <a:xfrm>
            <a:off x="3340100" y="4421188"/>
            <a:ext cx="2017718" cy="166199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>
                <a:latin typeface="+mj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Desconocimiento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lugares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trabajo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Condiciones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riesgosas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traslado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Sanciones</a:t>
            </a:r>
            <a:r>
              <a:rPr lang="en-GB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+mj-lt"/>
              </a:rPr>
              <a:t>colectivas</a:t>
            </a:r>
            <a:endParaRPr lang="en-GB" sz="1200" b="1" dirty="0">
              <a:solidFill>
                <a:schemeClr val="bg1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n-GB" sz="1200" b="1" dirty="0"/>
          </a:p>
        </p:txBody>
      </p:sp>
      <p:sp>
        <p:nvSpPr>
          <p:cNvPr id="24599" name="Text Box 16"/>
          <p:cNvSpPr txBox="1">
            <a:spLocks noChangeArrowheads="1"/>
          </p:cNvSpPr>
          <p:nvPr/>
        </p:nvSpPr>
        <p:spPr bwMode="auto">
          <a:xfrm>
            <a:off x="5842000" y="4400550"/>
            <a:ext cx="2620963" cy="175432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-"/>
            </a:pPr>
            <a:r>
              <a:rPr lang="en-GB" sz="1200" b="1" dirty="0" err="1">
                <a:solidFill>
                  <a:schemeClr val="bg1"/>
                </a:solidFill>
              </a:rPr>
              <a:t>Hacinamiento</a:t>
            </a:r>
            <a:r>
              <a:rPr lang="en-GB" sz="1200" b="1" dirty="0">
                <a:solidFill>
                  <a:schemeClr val="bg1"/>
                </a:solidFill>
              </a:rPr>
              <a:t> -  </a:t>
            </a:r>
            <a:r>
              <a:rPr lang="en-GB" sz="1200" b="1" dirty="0" err="1">
                <a:solidFill>
                  <a:schemeClr val="bg1"/>
                </a:solidFill>
              </a:rPr>
              <a:t>Falta</a:t>
            </a:r>
            <a:r>
              <a:rPr lang="en-GB" sz="1200" b="1" dirty="0">
                <a:solidFill>
                  <a:schemeClr val="bg1"/>
                </a:solidFill>
              </a:rPr>
              <a:t> de </a:t>
            </a:r>
            <a:r>
              <a:rPr lang="en-GB" sz="1200" b="1" dirty="0" err="1">
                <a:solidFill>
                  <a:schemeClr val="bg1"/>
                </a:solidFill>
              </a:rPr>
              <a:t>agua</a:t>
            </a:r>
            <a:r>
              <a:rPr lang="en-GB" sz="1200" b="1" dirty="0">
                <a:solidFill>
                  <a:schemeClr val="bg1"/>
                </a:solidFill>
              </a:rPr>
              <a:t> - </a:t>
            </a:r>
            <a:r>
              <a:rPr lang="en-GB" sz="1200" b="1" dirty="0" err="1">
                <a:solidFill>
                  <a:schemeClr val="bg1"/>
                </a:solidFill>
              </a:rPr>
              <a:t>Cautividad</a:t>
            </a:r>
            <a:r>
              <a:rPr lang="en-GB" sz="1200" b="1" dirty="0">
                <a:solidFill>
                  <a:schemeClr val="bg1"/>
                </a:solidFill>
              </a:rPr>
              <a:t> a </a:t>
            </a:r>
            <a:r>
              <a:rPr lang="en-GB" sz="1200" b="1" dirty="0" err="1">
                <a:solidFill>
                  <a:schemeClr val="bg1"/>
                </a:solidFill>
              </a:rPr>
              <a:t>proveedores</a:t>
            </a:r>
            <a:r>
              <a:rPr lang="en-GB" sz="1200" b="1" dirty="0">
                <a:solidFill>
                  <a:schemeClr val="bg1"/>
                </a:solidFill>
              </a:rPr>
              <a:t> – </a:t>
            </a:r>
            <a:r>
              <a:rPr lang="en-GB" sz="1200" b="1" dirty="0" err="1">
                <a:solidFill>
                  <a:schemeClr val="bg1"/>
                </a:solidFill>
              </a:rPr>
              <a:t>Servidumbre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por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deuda</a:t>
            </a:r>
            <a:r>
              <a:rPr lang="en-GB" sz="1200" b="1" dirty="0">
                <a:solidFill>
                  <a:schemeClr val="bg1"/>
                </a:solidFill>
              </a:rPr>
              <a:t> - </a:t>
            </a:r>
            <a:r>
              <a:rPr lang="en-GB" sz="1200" b="1" dirty="0" err="1">
                <a:solidFill>
                  <a:schemeClr val="bg1"/>
                </a:solidFill>
              </a:rPr>
              <a:t>Privación</a:t>
            </a:r>
            <a:r>
              <a:rPr lang="en-GB" sz="1200" b="1" dirty="0">
                <a:solidFill>
                  <a:schemeClr val="bg1"/>
                </a:solidFill>
              </a:rPr>
              <a:t> de la </a:t>
            </a:r>
            <a:r>
              <a:rPr lang="en-GB" sz="1200" b="1" dirty="0" err="1">
                <a:solidFill>
                  <a:schemeClr val="bg1"/>
                </a:solidFill>
              </a:rPr>
              <a:t>libertad</a:t>
            </a:r>
            <a:r>
              <a:rPr lang="en-GB" sz="1200" b="1" dirty="0">
                <a:solidFill>
                  <a:schemeClr val="bg1"/>
                </a:solidFill>
              </a:rPr>
              <a:t> -  Pago al </a:t>
            </a:r>
            <a:r>
              <a:rPr lang="en-GB" sz="1200" b="1" dirty="0" err="1">
                <a:solidFill>
                  <a:schemeClr val="bg1"/>
                </a:solidFill>
              </a:rPr>
              <a:t>finalizar</a:t>
            </a:r>
            <a:r>
              <a:rPr lang="en-GB" sz="1200" b="1" dirty="0">
                <a:solidFill>
                  <a:schemeClr val="bg1"/>
                </a:solidFill>
              </a:rPr>
              <a:t> la </a:t>
            </a:r>
            <a:r>
              <a:rPr lang="en-GB" sz="1200" b="1" dirty="0" err="1">
                <a:solidFill>
                  <a:schemeClr val="bg1"/>
                </a:solidFill>
              </a:rPr>
              <a:t>tarea</a:t>
            </a:r>
            <a:r>
              <a:rPr lang="en-GB" sz="1200" b="1" dirty="0">
                <a:solidFill>
                  <a:schemeClr val="bg1"/>
                </a:solidFill>
              </a:rPr>
              <a:t> – </a:t>
            </a:r>
            <a:r>
              <a:rPr lang="en-GB" sz="1200" b="1" dirty="0" err="1">
                <a:solidFill>
                  <a:schemeClr val="bg1"/>
                </a:solidFill>
              </a:rPr>
              <a:t>Descuentos</a:t>
            </a:r>
            <a:r>
              <a:rPr lang="en-GB" sz="1200" b="1" dirty="0">
                <a:solidFill>
                  <a:schemeClr val="bg1"/>
                </a:solidFill>
              </a:rPr>
              <a:t> al </a:t>
            </a:r>
            <a:r>
              <a:rPr lang="en-GB" sz="1200" b="1" dirty="0" err="1">
                <a:solidFill>
                  <a:schemeClr val="bg1"/>
                </a:solidFill>
              </a:rPr>
              <a:t>momento</a:t>
            </a:r>
            <a:r>
              <a:rPr lang="en-GB" sz="1200" b="1" dirty="0">
                <a:solidFill>
                  <a:schemeClr val="bg1"/>
                </a:solidFill>
              </a:rPr>
              <a:t> del </a:t>
            </a:r>
            <a:r>
              <a:rPr lang="en-GB" sz="1200" b="1" dirty="0" err="1">
                <a:solidFill>
                  <a:schemeClr val="bg1"/>
                </a:solidFill>
              </a:rPr>
              <a:t>pago</a:t>
            </a:r>
            <a:r>
              <a:rPr lang="en-GB" sz="1200" b="1" dirty="0">
                <a:solidFill>
                  <a:schemeClr val="bg1"/>
                </a:solidFill>
              </a:rPr>
              <a:t> - </a:t>
            </a:r>
            <a:r>
              <a:rPr lang="en-GB" sz="1200" b="1" dirty="0" err="1">
                <a:solidFill>
                  <a:schemeClr val="bg1"/>
                </a:solidFill>
              </a:rPr>
              <a:t>Sanciones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colectivas</a:t>
            </a:r>
            <a:r>
              <a:rPr lang="en-GB" sz="1200" b="1" dirty="0">
                <a:solidFill>
                  <a:schemeClr val="bg1"/>
                </a:solidFill>
              </a:rPr>
              <a:t> – </a:t>
            </a:r>
            <a:r>
              <a:rPr lang="en-GB" sz="1200" b="1" dirty="0" err="1">
                <a:solidFill>
                  <a:schemeClr val="bg1"/>
                </a:solidFill>
              </a:rPr>
              <a:t>Trabajo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insalubre</a:t>
            </a:r>
            <a:r>
              <a:rPr lang="en-GB" sz="1200" b="1" dirty="0">
                <a:solidFill>
                  <a:schemeClr val="bg1"/>
                </a:solidFill>
              </a:rPr>
              <a:t> e </a:t>
            </a:r>
            <a:r>
              <a:rPr lang="en-GB" sz="1200" b="1" dirty="0" err="1">
                <a:solidFill>
                  <a:schemeClr val="bg1"/>
                </a:solidFill>
              </a:rPr>
              <a:t>inseguro</a:t>
            </a:r>
            <a:r>
              <a:rPr lang="en-GB" sz="1200" b="1" dirty="0">
                <a:solidFill>
                  <a:schemeClr val="bg1"/>
                </a:solidFill>
              </a:rPr>
              <a:t> – </a:t>
            </a:r>
            <a:r>
              <a:rPr lang="en-GB" sz="1200" b="1" dirty="0" err="1">
                <a:solidFill>
                  <a:schemeClr val="bg1"/>
                </a:solidFill>
              </a:rPr>
              <a:t>Trabajo</a:t>
            </a:r>
            <a:r>
              <a:rPr lang="en-GB" sz="1200" b="1" dirty="0">
                <a:solidFill>
                  <a:schemeClr val="bg1"/>
                </a:solidFill>
              </a:rPr>
              <a:t> no </a:t>
            </a:r>
            <a:r>
              <a:rPr lang="en-GB" sz="1200" b="1" dirty="0" err="1">
                <a:solidFill>
                  <a:schemeClr val="bg1"/>
                </a:solidFill>
              </a:rPr>
              <a:t>registrado</a:t>
            </a:r>
            <a:r>
              <a:rPr lang="en-GB" sz="1200" b="1" dirty="0">
                <a:solidFill>
                  <a:schemeClr val="bg1"/>
                </a:solidFill>
              </a:rPr>
              <a:t> – </a:t>
            </a:r>
            <a:r>
              <a:rPr lang="en-GB" sz="1200" b="1" dirty="0" err="1">
                <a:solidFill>
                  <a:schemeClr val="bg1"/>
                </a:solidFill>
              </a:rPr>
              <a:t>Incumplimiento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salario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mínimo</a:t>
            </a:r>
            <a:r>
              <a:rPr lang="en-GB" sz="1200" b="1" dirty="0"/>
              <a:t> </a:t>
            </a:r>
            <a:endParaRPr lang="en-GB" sz="1200" b="1" dirty="0">
              <a:solidFill>
                <a:schemeClr val="folHlink"/>
              </a:solidFill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631825" y="2459038"/>
            <a:ext cx="2489200" cy="752475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6232525" y="1463675"/>
            <a:ext cx="2174875" cy="1087438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7 Diagrama"/>
          <p:cNvGraphicFramePr/>
          <p:nvPr/>
        </p:nvGraphicFramePr>
        <p:xfrm>
          <a:off x="428596" y="1785918"/>
          <a:ext cx="8229600" cy="171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675" name="AutoShape 2" descr="data:image/jpeg;base64,/9j/4AAQSkZJRgABAQAAAQABAAD/2wCEAAkGBhQSERQTExMWFRUWGR8aGBgYGRgfGBocHBgXGBsaFx4cHCYfGBsjHRwcIC8gIycpLCwsGB8xNTAqNSYrLCkBCQoKDgwOGg8PGiwkHyQpLCwsKSwsLCwpLCwsLCwsLCwsLCwsLCwsLCwsLCwsKSwsLCwsLCwsLCwpLCwsKSwsLP/AABEIAMIBAwMBIgACEQEDEQH/xAAcAAACAgMBAQAAAAAAAAAAAAAFBgQHAAIDAQj/xABHEAACAQIEAwYCBgcHBAAHAQABAhEAAwQSITEFBkETIlFhcYGRoQcjMrHB0RRCUmJygvAVM0OisuHxJGOSwhYlU2SDk6M0/8QAGgEAAwEBAQEAAAAAAAAAAAAAAQIDBAAFBv/EACsRAAICAgICAQQBAwUAAAAAAAABAhEDIRIxBEFREyIyYXEjQoEUFZGh4f/aAAwDAQACEQMRAD8As/hb90jwJqYuh9aH8JEFxPUGiVIIQcbxi5bYgEQPEa7A+O3Q+VdcBzGLjhYjNsCGnaY8Pfao3E8NmJ9Kg4BIC+UfKusI3Lm6wB0HX3/Kon9nySdNSTHTcnUEVGxYbKYY9fupR5f4vcd2Qu3cuFSJOoy6f5l+dUiuboWc+EHL4G/+x/rGOVcpRR7h2b8RUm+tpIzINTAgDwpe5k409iy1xWObI6jc65CwIHiCsD1qfiOIghGiWEb/ALyqf/YD2p1j3RmflJ43NE8pZOsR/wCX51pbw9lzCsd+jHwB+4ihXE+I5bTNsSV28wrH7jUXlMXFS611cs3XdJI1XKgU76aDbyppY0uyePyZSuvRI47gSj2jbdj3paddANPmRpQLj3Fr1u5ZttcP1l61b0MDvvDDTymj+Px+hJOzR/mT86R+YL9t8XYD4i3Z7K6jjPJLEFVyrA3Mb9JqvFQg20Z45p5sySeifgcUzMFLsdTBJbY6CdfQ/wA1eWVYdsjEyAx1OugDddvtCo9m5bF5kS8LjW7rBoDApmYkKZGsEIJGmlS+L3ov3CNnRT/5W4P+mrQaaTIZFKMnFs58FeOIWrc/4Nxv/wCgUfKnXJVe8Fxdv+10BFztezKg6dnlILmeuarFY15+Z3Nns+MqxIi37fe67V1Ra8vDUelboKiaSs+fBGKG89k0R70O5bBNy7o2tmdZiYC/HWiHPnMF+xj7Vq2wCOpLdxSQQT1I0oZh+ZLoxy27l1mUiIIXLJ1Gw1Mj51TDKpoj5EeWOQ6YdSvuRHujkfcKi8SwF29h8YqW2l7qZP3wq25Yfu6Ee3nUm42loT0An+HOv4ikPiPFWu8N4hcFxgDi1yHMe6sgACNhHQeNbPKf2pfs87wY3Nv9DVy/wu/YvHtly2rkDcTMR4zrqPent8TkUSeg1PUjNt5mqNvd3B2rgkvmWG1JJmQR1masPC83272FbMw7Sz/eAbZlEMR5dQdjrUvHnzXFnedicZc17OPNCJiL1nNi7FlbBnLceGZiFOg/hH+Y0Su4uzbx90Ni07W/2f1EnOrC2NfDUSapjEY037l26+h7YHadg0D2AApi52P/AM/aM2ebcRET2ae9TeSsvI0rx/6HD9f9lo4riYt2muNsq5yekkKv4N7UgYrjPDbjm7cv4gvcUnu24EBWXSfAA/Cuv0gY+8LIUIVturM7AaA5SAraaSRInwqur8AoNZ7JtZEa9p0j8at5D6S/kh4WGouT/g+m+D3w9m24OjIpHoQDXTGGY/iHyM0I5LxU8Pwpn/BT5KBRO/c1A8T91VS9nmTnriRMS31lrydv9JoTgjCx+8p+ZNEMU/eT+L/1NCEeJ/l/1GtEUZuwRhrndHv95rK4W20rKIbHrCXsrMfKT4QD+Vdm5hs699TH7y/nUbBkF4YaEEEGNZH413HK2EB//wAyCBsYjp8f+a8Wn6PsI8P7jumJW6uZCCNRoQfuJ8aH4fQR4E/eaK2sFbtrlt21trMwu0nrsNdKGLozfxfgK5iur0GL2qf14VU+DxhsYy8Z0FwEz+8ZE+AmR6Hyq1bbTbHoKqrmCwP0jFA7FJ+Behz4SUhXHnFw+Q5zXjrmi2mKuXUIZAK5tAdfUVx4dxu4+JtpcuM3aYZGgkwrpC3CPAkmT5qKqV+YL73SWuMcqsFBMgZVOXT2p24DdzfoNyQpNi4vXdWn5ZetXnl+9SM2PxawvGxk5hxvde2SVkyTExCBBp11jSovLeIt4WzbcPmzXLXbDohu23tEbCR3UaaD8c4stwh9iTbDwDGbr8THwrgVzYXGoSfsWm9MrOs/MVXyMn3Ih4WD+lK/Y+43E5bLsf1XWfZkk/BSaqXmbiBa8XJ+yFJjx7QMfhPypq4lxxrllRr3lJeN2YQNPUD4saSsRgHYXJDyxbfKNzmEa7U+ea4qvZPwsLjNuXoae1y8VxqgxmcGfVmIPsfvpm4ncDFHXY2yPTLmEH0k/Ck69fS5j7zLJ7S0pn0IB95mu3BuMvdsXDBz2rZ6iGPeUEzHe0Ex0NT8fJ/ay3mYbamv8nDlDiJuccRp0Z7oHoFYD5CruKknbQffVD8oEJxTDyIJuuFOsmV3A2jXer3Ht8KzSdu2b4KopHO+dRW61pe/VrZTSjlQfSeP/meG9GH9fGlnmK236YxWQQiEHwIZTPoN/am/6SsHcfiOGKW2Yd4EhSY26gQKC8z4LFtcZbVm8VNtTK221OYSJjSANv6AVpqgumhgxPHy+CF20rlhKmAdDopbyAALfDrNKdgRwXGD/wC5T7xTDhsDif7Na2LN9rrGIyPIm7MnTQBBIPia4YXl3Gf2biUbC3nuNfVkRlMkDqRuVHhpNac8r47Mfiw48teyLcst/ZiZVlzly+IBBlh5xoD5z4US5bW3h7Vxl0vOMsjXUmAIOmUA6+JPpXDiHKGOu4NE7C52kqWDZV6GZkgAChD8ExeCW5cZRbzuAjMVInvE5crHXrtOg0pPHmoO2P5WGWWPGLJHN3CLVm4y2T3i/fQDUbwTAjUH8etTeacULXGbt2JZwqqQRNsdmq5hr9okwPASeopZsW8tt3abkuImTmOurE6keXWPWp3NWU8dfNMSm285EgfGhKfLI2tDRxuOLjLZYHCsN2+Fe3dkh5nUyobLG/URNVnzRwt8PiCGYd233TIBYQwDKN/6NMOM56GHVlsqTcIk5wMq7mRBljrttSZxzFtcxBe4SxK6yfI7dB6ARWvNOEkkuzB4eLJBvlpfBc/0ecQzYCxJ2Uj4Mwpiu4zWfAH8Krj6OeIf9OU2yuevRtfzpwbE1ox7imeVnjxySX7Jb3pZfL8qGX7n3D/Ua6NiIqBiLmn9eNUIkddq8rUOK9rh9DiujKT+1QrGcJuu7/aIkhZaBBjXY6dYoneP3/jRm2wrxEfV0ceHylhA5grpqfMxUO8Ydvb8a68eI/R3kxGUg+BDqV+YFRbmIW4Q6MGVhoVII0MHbwMj2rm7OC2FP1Y9Pxqt+ar6W8Y5c6EFSBqdSDr4Df8AKn/C3otnyB+6apTE27ty7Jl2c695SxJ12mZ8oqWR+keh4Pjwyybm6SOpeyASAqSdOmb5a7UU4ckfomgGW7dGh0IYXCCPWRQ6/wAj3nm6HUC2mYq3dJVSwbKJMkN3Y8faS/CeWMRYaxh7yjtLd/PoZDWwTLKRuIDDYHaQKCi0iGSSlJ0a8T4HaVOz7bL+uA0AAhh0gkAGRWmHw6ziV7VTmsEGAdArpJ8wPxoxzjwFbgjKTd7NyozRPfZsskGCc28dBQrgPCLj3DcSxcGa24BysVacvXKF3Hj0+FeTl7IKChpIi37RfAIO0tIB1JGYsRpB/ZAB2jWaV7vC3AdS6a6nvDQFRBPlr0o9xTh9y1hOyuKUdCvdYEGPff7XyqHwrgV6+b2kKYUFgY7yeIB07v8AWlPzcl/Aigottezv2f8A1Np5GuGQfBbcnX0PxqNwp0w4vNnljpGoMZ8xgdYgfGvcfhnsvhxGZ7dgocuokd0QfCRQq5w/EQWuIcpDHNAidNJHUmNK7HLhKwzx/Ui4hXl3Dq3EEuFpy3QwUTpIQanyEaDxq6sViIygE5mbSPIFjPlAg1SPDlcYq3ocpuWzOUwQqpoTHrv1EVcmJeMjxMEn2yQf8pY+1Tk2OloksXhZI9vn0rxrbtoWgeX9CvSxyjb51720EAka/hFEBX/PHHMVZxdm3bxLohUkgESYIHXrqNulRsNzPd7e5bu4i/8A3QM9oFVATBcGD3hvrp5GuX0orOMwjeDHx8v9q25bszxRSyyj2MuokSHDDcR0pWOjTEcdvWrhtNiMQWLKiHPKzcbukDTOI1naOhrfn7F3cPYc2r94MhUMe0bdmcQNZGkHzmo3Pd43MLh3WBfJXtFB72UK+k9FDFo8Q29BMWzLw2+WLZu0tid9BoNzqNqauhTq3Hbq4RXuPdeSP8VwdQTvMxpXHDYztBezq5UOo77s2pYgEZvs+3St8Xg+1wKBBrKkwB0UiYnb30rjgeHtbFwsD374IGmoTPvr+98qCqgtbOfDe8lwEfYeADsd/h4aeNTeNGeMXLUBiGH1hAz7LGugHht0qFw7DtZFwuIzXFiIPx186ncZQHjd4gmc+0CPsr1ny8KL9gQN4u4W7cXIjQkicuYmAYPlXG9gbtw3cloMttQHeF0JBgSTr6CdBUnjPCma67KrRkie7Gw85+VRsdcuKCSCEePEAjcSPHSuhR0rb0ghybxA2772yd1U9NwT4etPzYzSqo5dQti7YEhirekBGI+6nc48ZB5ia9Tx5pxo8LzsVZOXyG24gAd644jGKQGEeB8vKl29jqG4viTKQ06bN+B+NaDEsTfQ29rOteUorxiNJFZQtB+jP4LhuOdtfWjmEuyoPlQBbOh7zH3ozwxpRfh99eGfTmvHrWbDXxJ1tsRG+gJ0+FV7yWLmHuNbD9rZbMTJ7/aE6lR1DAaid1n1s7EWwUZT+sCPiKTeG8pi0Fi4cwOYwNPMToY36daXfoZV7CzcXthGGcd8QnmWBA9NdJMRRPlfk21hYuFQ947udcug0TwHnuflVac1rGItLCoj95WAJkkjMTAmQenn8WOx9ILpblEy20yhp7wUZlQEHQ/rAx5Gu5bNMocYLg++wryrw0XlfPAa6qM5IGdgL10Fd9B9WAfGSd6ajgpusWUFYUqYEhoZWjqNI1/3pBwnNT4aylwWhdIATQkfruwJ7pn7cU48I5mXEW1lWt3GElYbSDGhIAPjp0NPejJ7oVuZ74s42zmgoEaZn9YkTpvGX5V3scbwq3LYDrkVYIho+1JJERO3nJNac34lXLI6MHsqbiERLyoOQA+JEbzK0FXGphEzPhLtxo7z69mokxm6LGxJ6kUIuuhm52k1onW+KK0t3GjusfQka6SNDOvlW+CxNi/nsqyMsd9UbaTHQyNt/KhuAuWzDi0tsXdYWIjcSevd++tMPyvaDMy3HknUq4HXMBpEDWltbth2C7/DUOIuxJynKiKxKqcoLAncgNmgabVEw1pLypaLW2DtJQHXuHcwZB0+YotjeSWsW3/RLr4i8GZnQspchlcbLrOYiJ8T1igvAuSsfYKYn9FfsyDKyvaAHSckhp6xE+QrRDhJK10ZpxyxcnGXa6GDD8Ctuxy51ZII1OWRB9ztpTFxfiCJZm59kyu0yWtuoHoaW8DcvWr8OjKrsCoIIMEAEwRoOutF+OYIXLS5tUGYkdCcjZZ9DJqeRpydFvHjUI/Ub638k3hGN/6SxmaW7NcxmSTl385iolrme3clWturKYD5o6kHLGsaQfWuK8TA4bhLVl07a2LZcFXKkBYcaD7U+Pnp0odh77nGNdPZ5W+0CbsQUVJH1cE6HusBJIjang1tsE070MmO4TZvHNdt5spgd9htG8MJ960/szD2YuIgUpsczaCRm3Y6QTv8q68UuWWw1q0l37CLb1MGBlBILxJgUjYnhvZNmLotrNlAL5nKwQ4gTmETv4ioM04oxldyoJ848Ns2UTs0K5mMkNJ2YnRp20+ND+G8CTEqyM02iwzqR9oj7LSIPv5UJx/FFuWlBvM7pKqGELknSWBLFvMgyANabORLFm8vZricl5oJQqNQIICMDG24Ou522KTsrKWH6Nf3Ev8A+ErNu3Cgwo0EtpHvXHD8GUXrShgcyO2o/ZZIj2Zj1160zvw+9ak3MhEwCkmNvtSBBOtBsTYt2rwvkv8AVJlhSO9mkhcsS5Gp9x4UaRmtnP8A+DcLcAOQFM8SJIDhgsGG8RHlGtdrnI+G7ftSjNcckl8pMd0/aI0Wdtd6mvzWQQn6NiDmBaVSY6QwnQ9akYXjpbudhfBY7m2wUR4np/UxRpHMGYjlXCag7gbazr/NSDxB1W4VbMQCZmCDJMbirNtcDY32uOxytOgU6eGs7RSpc4aGuyIZTqG26k7a+Me1I4ckqRqw8XpdnPgnK+EyJdCZLoXLJJnVYPWNtNqH8U5S7FPqgYG4knTykn4UzcP4BfvuAixbg/WH7M9fM+3WmLEcrXYAlW0AJmPUwavCThPRm8rFCX2lIX2g1pZ4dcuHujTxO1WzieQULEllDde7p9+b5VGbltkkKA0b5dY9jBPtNaJeS30YY+Go7Yn4TlHD5B2iuX6lYjfpr4VlE8RxV1YqqrAMa1lQt/JsXhya6GhcR60X4S8pp4mle3iaO8FxGjD3+6s7AFXu6Gk+xx+DcVlKBSyydjDESNvCmLHYtUR3YwqqSfQAk1Q/GuPNedyO6rXGYDXcmT13robYLosrjF0XbTdkytk13Vt/t5dyuhnSPsml7CYK/eV7NpgCxXMp0VhIXvHoAWGv/IRxiGH63wgUw8tcYstcK4lmjLKlZzHKQ2Uxr0kHxFFwaakikZri4stHlG0yrbDjK4FxXBmQyNaBHypsZIiQN9DDf7VW3COecHmLl3RQztD52bI0KDmAJMuPXUUVufS7gbYPZi9cIE91YHxcg/KucW2LaJ30h8MmyuItqjMhhldcwYbrIOkq20+PpSNxTnB3tC1cuWLiswzI1olADHebUggadPapmP8Aph/SCLK4ZURyFJZi1yCegUKAfjSPxW0xuvCxk7vd8Op8tq7jxezrbQ44XGI13LbvYRjrICMhIUEkwTAkCZnbeiVjA4kqzW0wlxEBLFH6AE6DODt49ZqueG4gkhcjnYAAa7zp12H+adKcU4LjzZVAYwzsiM7KltnRmEjOYdgduunlTqMfYHyS/wDCdyvxgi1ntgIWkMVCiYYiDA1HrR1eaLwH96wH8Xn5iufMHLtjB2rC2FyLLAySSdFaWJ66ml3iXCu3QIpWTrLMADBPU6TB+VLJNSo5O0MrcxX7iw5MHQ95SCR3hMClteY82KFm7nBFxFRf8M22zAuTEkljbjfqPGhw5Ju9pbftbHdghO2QeesXFb4HpXbiXAMZexNu6lmHtgah1KnKzMGEMT4jLqdY60WqY0FfY/YzlqwHYu7EEd0IBIGg6TPTpGvnXvC+HWUszAaXykuIJCvsVkxB19poXz0cVe/Rks28SvfJuNaVwokAQcoggamfTrNduW+EtZCXL17EuzahHZ1A3HeWZb308qHKu0dDE8mk9ntzhzjEIht3LiZcxuNlKqxDNl7oUiMoH8w1qruZuNdrfYDupmIAHQDePOrm45xZcPaua/WdmWiDoNlzEbSdvGPKqOxXL9y4WOkhiJ8YPlRUktsMoeokF8RbAaAdjlgwZ6E6GQPDr5VEwXEHRpkwd/P/AH86InlN+rfKofEMC1tlBGnQ+NMpxb0K8cl2W7yLz1ca2y3wWKNkW4T9tfBhGp8T1nxopiuMYYKwZspedSwHSNNOgG9JnAcBiWthbVrtcmUEhlEAy2uYiDGkfGpOEx124QEw7EFgo7rGWMmAQYn8qk1XrRTHBzdJr/I7YfjSmMgzEjSNZ18BvXPAcv4slg6sQ5ZgzlRCkkgESSIBiN9OlHeVOW2w6m5dydq2+WSFHhJ3MRJHhR2xfzEwRA0850PjppVYw1szylUqK947wS5g8PbtWmyoVKlhmLAnXQltCSTEzuaM8J4EhQJctoyKIzxlcQBGo1YnqSabb+HV1KuoZTuGAI01GhEb1rYwSLOVQJouHwGM6PLFpUQBQFVRoBsBUG9i2ZusDoN/c9P62qVxHuW2YA6CYG+ngPGh9nK6AlCrSCRcBBn1OjRrRaZ0ckU6ZxxFjTrIMnXTy2moS3RlYRqCRA2B61I41xOxhLfaX2ZV2Ea5m1IUab+8Uk4jnnCkXDZ7Zrjaqj5SuaIEsDIX4mpSpdmqLvoNXOXcJeJuXLdsu25zMJI02DabVlJ9vmvEkAm2gPUQdD4amayk5j8pfIUw+HOUGZ0+NF+DIQx16afGhmAQhQrRKiDrppvBqbwvFBipBlWGh9RIpmtGOyTzDhmu4a9aUSz2yAD49Ko3G8IuLAI1EyBuDOtXnb4zbNy7bk57eUEHScwkZZPeEbnpSHzHYBurdtju3gWKtoVYHKwMSDqIPn46UnJw2h4RUnTK3cMNwfepODBAFyRCsJHlImPjTjhEBnOoEaeM+laPyjdvWnayg7Ocr95VIjvgwx13jT/kxzObqh5YlFW2LuHwwJuIGhhbywdtGDz99RbmDdPAggiR6GrP4NySlq5nujM4g3VJkZWcIUPllmfSrH479H2ExNuBZS04+xctKqkHpIEB18QflvV4ysjJUfO3JmEe5jLITUg5vKFBYn4CrAv3jaclcLbvAiSXdwQZO0MBHtS/ypg2wXEr1i6rC4oZO6CRurZtP1SsEHzG1NV3ELBViVI/dMexjWKWfY8KrZDtc7Nb7RLeAW1mBLG0YOWdz3Jgzrqd69wfO2FDF7mDZm0lsymI20KQK6phwuIQrrKkbxoURtND4aChmIxz37+Kw+RcgyKzFmkwZyiI0JLGaWg2vgax9KWCaO0sXmIMjN2bDboCQoMdQBPjUhfpJ4bGRrN1RoSDaTXwJCvr61WScv3Bdz2SETQKu8gbZp31+ECK73MTds3FF5bbqqAQQ2w2gz3W03HhRewLj8FjnnLg9wd7Mv8A+K4Pms1Pw/MHBoAz2z/Glz11zLFVTice64m2CmVIiLqDUNBJkjvHY6xt502nhFhl/ulg6SFX03AkV2zvt/ZYuG5z4eAAuKw6gbDMFHw0rhxjj2FdQ1vEWGZegu25Pxaqz4Hyxh7rMl2/ZsZXVpdgGZYOZVBYSJG/SaAXeVrq4hbfcAdmKNmtuMinVjlY6AEb7yBvSyk62h4cYu0xyxF+5ibbJbhhc1ZwwyssnKWYadIC67Gg2OstaULAuESGy+O+kxNZjMWuHQWbRIRVga6k7S3r8o0rLF0fo112H+KFBG8Rr671ny5dIGKVzfwRbt8qoORj5Dp6x+E1rioNl3KAFVJXMBuNtK8uYhswHRQIiPD7oofx7i4KZF1LaH/akS9GqbpWMnAed7tvB2pKljcKgsNgJnbpTpy9zdaFu0jBYUBUcdIGXbU7EifOqWYMFsp0CZh6uSZ+Ao5wzEbHw2/r4U+OUo7v2efl7r9IvnH4nLaLkyANAOp6bVl8Mid0rOn2iAPM+9VBxfmHFMtpFs9vaC6qpuAlgf18h1ERpEHWZpvt/SDbKWxdsXxdygsDbfIpyz9rLruNhuYrdGakiH05VY5PxZUUF2XMRIAO48R5VzHMtjWXiPFW/AVVl/6XhbusIvPlMGLVsJuejHNodJMT98vhH0vWHyi6zW2O5uIYX1a0YI9VprQP6i9FhYrj9tgUhgraZiIEHSddY9qDWMa6pEkqZ/WnQTuRpB++o93nLC3FJOKw92BJW2ZOhHiZidfKgNrnrhjKQ1y+SSTBR9z0GsA9JoOVC/TnkCfMLWLuFYYlmFnuksupAkQdFJGsax1IpPw/DeEKc1vGPmGwYGJIMAzaBqFc4jduTnOW3BIt6dyTmVc27QIGtBeC3jCkCSG0menU/f7VCTt9GvFBwjVjNbwmmv8AWtZQ5pmso8S2hixnN+KKWgToytOZBDd9hpIiAAPjXJObL6KFGWJ/YQ7nz260H4HxA33GHuE6t3SCBsIAOcxHvRXGcrXgWyq7AHusikhgDupEggj76Ru9ozwVLZztYxAC91kWftO2haB3VYxJ9Km8LtW7gtsV7RGvOqlhrlcAk+IMkzGtAbthXXv22IlWUCQRIymYbbedaZuG3rdnAC6GyQ79mAP1kOWI8AQSSYHnrSqSWmVqwJieVitxst0lJ2YS3pPXwk/CmDlbCBLbKCxDXM5zEH7KoFAgDQFp/lFAbfMbs7I1tmJMqUA1G57pbUjwBO/lXZub+zhVCMQTKu5tPqAMuVkncKZG2XrNUxwV8kSyPI/tY04poGIHUhiPOI+7T4058JxouIGBJn5VUN7jwcsy3V7QglraNnXUREkaA+MCpOA5xuiw1u0sEkAuGgqsEsFmCJOmb1jXZ64IKuWmMOL5VdcdicW+Ia5nBAtlPsrIyicxkLrAA61HXgvaGMkzsWB399BRt7p/R1P63ZK3jqEDe+oqfw/iQdVeG1E6E6HqN6LZ2NXZW2KxYs4xEcnW4Mp6BXXKB46ExHhXTmXC20bNbQds2rkZRKrAi4Z0Ovd01Iio/PPBzcvZ0PeyKY8wTqDOmke4oJxi81jIZksCWaZPdUk+niPOPClW2aMnDinHv3/Ic4Hwq/fzhQoRRoz5gG6ZV7uu2vQV1xnIOIvXlLlRbMC5BJOUEzlEbkGK0wPG+0QOUtsCIXMuqqvcC6NpGWdI3PUkmVb4uAdLSgfu3Lqn2hiKDeyNBzinAbGJTL2bAA91spVgR4Ztxt6xXfhuBNi2qBSxBJzEamST00igY5jiNLw9L5Pv3lM12bm0L/iXwPMWm6x+zNdyOAfE+GMXBayWAiQUJU/aGpiRvvXf9Ds4YP2dsI7QHjwEmPSdT5+gonifpBt6I18gMiPDWNwVDy2U6HrHSKnvzQYnNacjYFLik/OKSSsD2qKx4njJcSRl3J30ny96NW7gu4K6LYb6m7LEiC0qTMdB3h7LU7Fc1I2IvWruFt/WKCjhtxoCBm0XXTSOszNTeWrTAu5ZYuDREUADKxCmRqWy6GfAVj8usePl8bL+PBN0/ehDPEskg6g6+niPx96hxmJc6SO6PDoDVo4jg+FuGblm2W9IPxETUUcPsI5Nu2oOmoGumggmYrD/ALjBLUXZofiTlSctCrzHhcv6MwWA1kL/ADCNPWDXuCXKNdKO8zWRcwza95CHU9ZXce4kUCwfDy2up+6tHiZeeL+DL5mKSn9q7DHD+Lm2HyjMcugO357TRq9izdUOFIgyIkyBOmm5pZcm2CVCz57e/lQ1+OYq2GW2YB2IhojQEEagxH4RXoYtoGNyxqpEvB8TtXXxLWu610RczKZYZpAGpAMqPDagnHLvZupUjvoQ2x7pZT7T4105YV7dxw0xcWDo2sHNuQPCvOaLgD216Knwkj8quK1b0FeBcItdqLls9rk3QkRqCAGGUSPLrFE8dhUkk2baEnQ5UEem2ulB+D4mxaVbdxLbMe8ScpJnbKT0G3tRS4LMNlQAgDYnTWDQ9BdnDC4gC62syNoG4AIHnIn41Nt4RBiwFVQoWYER/dz+IqDwywC1xtu8Y8+mnnU03wmJYTpAY9YkAAHr0oC+gsOHJ1GtZXL9O86yq8hBFs4spdDk5BJh2BjqJEan2q1uV8Tew9tbZdCoMqEzZQDqd+h30A3rXG/RUtxzcN5nb/uCY8hB0HoKk43gtzDhVRHIA3toWUdP2RHpFYMuLI4/Y6C3aoGcyYBTnvhgmZlzCNO86qW37upk+5qLx/hLratAMexT7Q0zKWiYJ0bM0CNIFFLnKl7E2mDLdYOpADkoBOk5ZUaHUSKMcM+jwIoztmbLBl3aT4nN19BU3hyqNvbRybVCPhMDZC5YXumRJDFT6mQCJ2G21bcTsWbiZboVlHXqPCIIAp6t/RpYH7foLjga67CiGF5Gwq72UMbFpY/5prorO3pGh5YvtFPm5aSFUDKCYAICtJmLg38sw+VS8DxQnuDCCRqFtPb21EhdCeutXNY4FYT7NlB/Kv5VWeN4blxAu4VQ7WLl+2kM2VFYqQIXeMz7tGpBFa4OeNXkITmnujg/NOKy5Rg7xyrAiySdBEEhyq9NY9qncD4hjjcV3ZhbTVrasOzB6C7ccgaeGm32WrziHHbuTI5ZGgSSVIXxhAyp6Fln16CrNy6SUyXXUAN292OyVSAe4GbKG16Doap901aeiCmrpDZi7RxEm9aCrEB7dq7I1mRcyDT+SDO5pI5p4apu9hbZsQN4UNmEjUMIlSPIxBHpTJzXZsJkK5reUlWyaF+onvQD3TqfGu6Ya0LOK7Vja7iWBkYi4Xjt3WRqTLorHbuHahHE47uyqbTaYl4K2yILbKVKaZeo6gHzgipxwZIkH00oHgcetx2xDO+UYuWZjmfsiwAzk/aOWAddfSp6c54e0oUq7uBqFAjy1JHSKeMEFyI2I4kquyjMQDAMRPXY7HxFHBy1cBLT5eI9u9p8KTsbxxMRdlUNsSNyD76DSrwTl+2w+qxKt/4t/pNJx2FPQhtwZ31BBhQCCeqiNooLdxYt3AHaM2irA3BYTPntB8KZ+NZ8JdKkzOoI2896VePoby5SssGDgAx46z7/APFSunTL8E1aPcRg1ufWGe0tA5T4GCRp1rXlLmBmUW2GqEsGHgTEeoJOvh6VOwli6EAv2ntXCplXENGomPA0u8pqZukGNlHxYn1qXlRvE0dgf3j22KVxqQDUK5iQsjrXj8JhfrHkj7QAgiflXM8ItrBlyCJGsexArwl4cro9P6iogcR4hmXKkk+AqRhsyoAUO3iJqSLaoJVIHjG/vUDE8SB0B+FehhwfTVEpZEzlxEsVOQd7p01gxUa7gmhCQQYGYbgnrrRG0hGUHQsCwB8AR4+OtdnDHdQfj+FepgriYMsrkQsPh1BDBWHqNPDegvNliSWjoF+8/AfjTN2Ygk79BBAFLXMqkvuMuSR67H8PnVRIy4ys58BVSMrqCdxIB8juDR+4pAgdegA+e1RuTOCM653SQdEncwddN94Hxpvx3Jt5EFwIUHWIkeZEzA9KCVlfIlHnoReFu3bs2mSdAfHNMnWj+Dwb3rpKJmc6H/c1P4ZyzsihjESSNffbU/Cmi3wxrKqtu3BY+IAB0jUfaOvtr4UX1dGbkuVWD7XJmgzXQD1AWQPedaymzCW7JQS6zse9GoJB0J01FZRp/ALXydC95WjOp8nEfA6VJt4+6v27QA8Vb8xVEcN+kPFKQtrE3SSYCMS3sAwINMtj6WMba0u20ed89sq3yIHyqayJd6LvC/TTLYHF0EZpWfGPnGtdxjliRJHiKrWx9LVtz9bhiOndZWB9mA++ptvnTB3YjEXbJH6otiPfRh7yKZTQrxTXocrGLCTLuRM6rMeUitsdxdVQlCGboNYPkfCgOAxQuf3eOtXBEwcmYeoVvwpa5i5+wuHLBW/Srn7KGLQP7z65vRZ9qdzJrG+kN2G5le+oZAFWNTuFjeWjp5D4VV3A+MLZuYuxbw/6Y73ALS28wGmaWJGoX0Gv7QGpM2uC38db7TG4lEsAZxhcMy7bjNBIGnU5j6VA4Zib2Dz3cLazPlICw5DDSFMamOhJ6edTbsfil3sn2OReIX3F7GXyo/Vw6HMFHgS2YL7Zm8xRrGcONvDMhGotwf8AxMelG8Px+69tGW0wZlBIiIJAJEtGx0objcZeb6tsLfd23KhDb1PVywAgb/jRi0tE8kPaFnnrG5UFxWAC3A0kSOo266kaffST/aL3kuO91Uhs1zMZv3M7jMbYIgAAySx2B0o9zVwfiFwlTg7yWF+yoC3DAOhdrcz4x0896VrHAr9xxatWbhc7gqVgdftQBpTroLdsPNgLSLes2VdgFKwJdmI1DgmA2okQFEDQUi32OZpBBkyDvPnT3i+VrnDMPnfEXO2vjL2YMKBEvmg9/KO6OktIpGxDS5PjBPw1ox6FZlpiJI3irX4BiGxGFtXWQSwhpA+0pgkb6Hf3qpjdAB8Yq2/oysh8HZXvHvuXgmMstA8M0xEa79JkuNoTlxPMFyhcv3TF1wo17wLKJIgL3oU7z46V2xX0bYrPKXbMbic4PmsZSMp8J+4VaXDuFpaWFG+811uYcGl+nF9jPLkj+Ik4/huOOEZHtYe/FsqmXP2okZMylhAZQZ6HSpvAuUbQsWVvWAHS2FgOSBuScwiWO5Pnud6Y++nmPA/ga9XGITE5W8Dp/sfan4In9V/NMFYXhqWGypbUWuoMsSY3MySZ+Qo4qDLt7GvUSdTvWdqC2UHUakdY6UaR0U7tvsF46wTbYNYFxX0ZSRlC9NPy61B4HwnDWPrLGGVGPXUt7MxMfGmcihnEMFAJSQ0aQSBPgRtFBpHS5Lpg/ivCsPd1fDBnI+0Br1/WXrSrw3ku62btVNuB3NAwLfvRMD86YuG31e5FwNbYDQEsAfEEHSQfDeZpmtkdCKXoaEm12K3DeVlVTmRTIGYQTMQdAYjXxBofzF9Glq937A7O4sGCTkIzAlSDOXbQjbwp9isy1yobi/kW+XOBG2zPcHeBhRv6tufT40UuwT3unxNSsTdCKWOgUSfahmF4olzIQYdgCV8NJIP9dKZE8lo9xWA7VGBLLOxESPjSpjHv4V8gm7alcrASQT0aJZVB9taacbjSJC9BJPh6edLWJxa3ECudJgd4hj4yegjxoslFrkiX+mt+8PImD8J0rK4LwrBgADD24/gn5kSfWsqZstFK8kX2THWkUjvEq07FYJ+Omn+9WfxfA9tae2QRmG87EGVPxAquPo/wdu5jCzg5rffUAkd5WA18Ynbyqz39I86LWjn0U1xC3dw9023PeGu8jUmDr4iK73McwUMB/RqZ9IqgYwkfsr9wocsmwJ2y/PNp+NJKEWro6Gaa1ZsvGM32gdPOfvqJlLelMeB5SVrdpzftA3FzBGnNtt4TXLjPCmwwTMBDgkRtoQDPnrtWamnUUb3OL7YO4lzBcuOGcgZFVFCqAFVdQB4fjW/Dua8VbA7LE3QOgzkj/wAWkfKguLG9R8KTPvWrhoy87Vr5LHwf0ucQtR2nZ3B/3LcH4oVpkwH07jQXsH6m3c/Bl/8Aak/DR2+GYwQLyBgdRDEaEHQiDT7xrk3DOoZMKjPbYMUQZTdQTnQZYhiplf3lUbE0tA5J9oL4D6YuHXIzPctH/uWzHxTMKZMDzLhcR/dYmzc8hcWfgTPyr5o5ru2Fxl1MIC1gEBCWJJ7q5jqJjMTvUK7bynVW08RpRo6ostr6SeA4vF41Ww9p7ttUCqe72amWD7/a13328qVW+iDHsQezC6a98fdS3geY8Th/7rE3bfktxgPhMfKmXh/0wcRtxmupdH/ctqfmuU/OjdC/TvphHhf0I3s31237rAfMhvuq1uWuWTh1VJQW1HdVVMg+OYnX4Ckfl/6b2uXEt3sNbXMQM63CoEkCcrAzvtNOd7n/AA6iVvWCeqm6kgjpvTRbZKcEuxrArKXcFztacT3f5LltvuYH5VPtcwWmEgXP/wBb/lTi8kE4rhibawZWfah2I5otoJKOB4sAo/zEUNxHPVqCIJPTJr8zA+E1wkpRaJHEOKCyuubT7KJq3oB09TW/AcSxDXLhgtrlIIZfLXcR1/oBsC+DvFjlfPEntA0jXfTuxME+0xRz9CQCAY8sxB9RJINEhFO7s8xuLZzocq/18azDP2Zk5oPX/beuThU3Z0J6lUn2MR8K9uzcgC5PjOUH10EVwKd3eyQMWXHiPMaV1s4LPBzQJmAImDsTvQ84BkJK5tukEa+4Pyqbw64+mspP62hHmPyNI0Vxy39yC4FeMaxWmo/Esalm0924YS2pZj4ACTQNQlfSHzBN21gkuZGf6y6w/VRfsj1Ygn+UeNJ/9udm8YW2LdsHLnhmd28XAIgT7+lDsMlzHPicY8h3YFR4AT3BO8Jl+A8aHX8c1uRbUEnct8dgI+BoqWjLmTcqGfiXOF/L37mRPBFKlj4CSXPrMUv8L52vXLzjKoVdAp16nc9T7fmV3G9o7hm3AjT7IkiNOkwfh5Vvwg5b971nXbrU80rhofBGp7LCHN1z9n/N+a1lAk4oQOvwFZWPfyzff6A3LtzseK3F2Be4v/lLD8KsdcSDpPzqsOJ3Oz4mLkFQzI2o8QFP41YOEDOQFG/jp+Zra6aRmX4lfc9XM+KuHwIUeyL+NRuFd6wV8Cfz+Gta8YxHaXbrfvn7yBXnAWPfA8QfbUGqyX2koMfuS7NtsKk21LSQxYAkwxjfbSKi88cFt27OdZUgjuz3YOhIB1HSoHLePNu1cAIUI5lmIAUEDqfQ0P4zzJ2ttraScx1uOTsDMIvr1M1Nd2V7Qr4jUaVrYwWXVt/Dr/XlUkOFBy7+P9fhUM4jNcnypnbDHqhzx2HAtZ0kNCNIJ6fZ9xNXBwfFjuOdmAb4gGqmw8vgwZ/w9vMf8Uz8IGJGHtPauo4KA5HERAiAw8I60i+AiBxThht46+l1SWDtrEhgWZg3rB/og1KvMqoNQwmfHT/kj41P4tjybhudmzMXk5RO5MmOogxXDE2UdHdQBp3eh3kn8PaukqC1Qs3+HFmLGNdRA6e21a2+GN0Hw/qaZcFYVgDM/wBeWtS72CQwG1BMbnw8RqKFs4T3wbLvXnYHIG08x4UzcdsBLYPSfwNB+HYD9Iv2rKnW46j+WZJ8u7J9q7sNsFdkKkWMS6fYuMv8LET6661plgkeBI+BitTuNJo2h9hvB804i0Rqj/xop+cBvnTLw/6TgNL2ERh423dD8Dm++nbh3DLC4a1bCpcRUWMyKZETm26zPvUHF8l4O5/ghD4oxX5bfKuUWxHxfaOXDPpKwByyMRYZdjlDgeUqS0e1WJgMR2ltbidndtuMykCJB16aT7CqS5o5Pt4fKbbOQQxIYAxlE7gDzot9GXOjYcC1cP1DmVM/3bE6z+4Tv4HXqada7JThHuJbjPaAJIZB13y+8SPc1HxF/CxOe38j/p1rW7jgQSDlP9bVCGQ6uu/66iD/ADDZvWnM7Mfj9pPsKWPgMwB92+6vcHzTYuE/aRhurARI08dR71x4iRYttcKLcUA6rvEeG0gem01W9v6R8OXYPbuBMxykZDPmdQdd+u9K3QIRk+kXFwbiLXELkDU6QfnBJ+FIv0w8xErawNv7d4h7gH7APdX+ZhP8nnW/BvpKwOUD9IKQNFZHnxgQCJ96SOG3bmPxt7FkHVu71y9EXyyqN/IeNS5M1pcVbGvh3CDbsqgIAUanpJ1JqDc4La2zrPg2h9YO486KcwO1ixbuFs0OFK5YBkMQd+kajrPlQbEcYNy9Ys5Vi8qsW6hWDGNRo0Lr601KqIcZN2B+IYRRhe0jS7cDL/AobJ8RLfz0m/pwS6QRmzCD6mnv6Q8SbOHtAAatA8BC9B4AVWiKSfPefemcU1Q2+aGu3xW0BvHwr2gTAeVZUv8ATxNQ0viM0hsrgHY6+4rtgeJPaYkOzA7q5JG3juPiBQ/mXD2cOgyFu2Dd5WnKBrMAjQzHwpYHMVxTIafENBA8h4Cn2Z0vgL3OCuAY73pXDhKMl2GUiR1HgQa9w3NSk95WB8V/LejFjiSXBAdWnodD+BpnJ1sVQpg/+ynvYg20UsSZie6JjvHp13o5zdynbwWCtEtnvXLkEiQqqFYkKOupXvH2AqPw7HdhiA5BGZYPWOo6eQrbnzj/AOkpa1+xmgRG+X47UIrYZdCbbOlQ20apIqZgOFLct3nMzbSVAiJgnXqdulUn0NjkldjVyy2bDZfDMPx/GtW48xw6Ycd1V+25mIkkKOrbgwPAT5xuTLn1bA7FpHwg/MV0wvCg7PmOikgL4nz8qj7Hsj3sbeud5FKprlYzJI1PeGx+Wkb17gBccAsSY0kECQNIYbHbej9jD/WeAyiIEasflotA79nsr+xyzIPh12o/oZPW0RbuFOb6sj0kg1mJxl1FETM6lh+WnzqXxIqhzftdPMdaii4xYBSWB2HnShbpUTOH22xi3LTsFIBYHxK6jrofOpHJWAdLhdFUuUgM0fViRLQNNdf+K97F8K2fRQwM5Y1AEmZG4GvtWnKHGO7dSSCYbTUnpEe9FRtE1K+hf4vg+yxF22Tmhz3tswPeBjpIM1CcUf5uwxDpcIjOsHxldifUH5UCapvs0Rdos/lDmS3+i2kdwrKuXXyJA38opks40HaNdqVOWMDbODtC5bDGCdQJ7zE777VKPL6b23e2f3SYHqD+dUV7JN70e884drmHLLugMgbkNlBiPT4TSXw9gLdsdWmPDSTTsMNjEnJcS6B0bun47fOle1g0hDEEbQToSNfLXWuu0K6sI8t8+djcFjEEm0CAr9U8j4r59PTa0hcVlXKQQdjIgg+Br5x40gW9O+xPnqasO/zz+i3xatZDYNtNgYsklgCsD9mCV6xpFNF2iU8ftD1xnjlrD90sOgI6T4ec+GtIeK+jK0STbvNbkkhSoYCTMDUGB70pXGvXL6G+4cllOYHuwxBldoBmdh51bDYvXWlb5OhoxcRAxP0c3lOZLlt/ivw6fOrH5A5dW1YCNE7tHifA+QAHsKhXLvgaMcJxPdyhgp8d9fxo8V2NykyB9JdxP0e0F/8Aq6+yN+dJ2GM4/Dj9m0nysE/jTD9J2I7lkTOrH4KPzpWwtw/2gcsStuNdhFpF/GlfZz6If0pYubli3+yrN/5EAf6aSRdyDNE60Z50xZfFvmIOUKunkJ/GhHFICWwP2AT6kkn8Kv7IL8jP7TXw+Qr2hgrKbRXmy3+KILtgdoBcjNGfvR3TtO1VhZtjNsPtN0/hr2srPLtk1+RJ7MSNBUlEGZdB/RrKyihkdsSdU9/vqHj3MDXwrKymh2A0xY7h9Kl8LH1V32/0VlZTZfxBDsPcnH6qOmZtOnSjGLUKe6I9NOtZWVBlWe2GJLTrov8A7UF4+xFy2QYMH76ysrofiH2SbNoORmAaQJkT99DuUVl2noojy1O1e1lcN7GLmQf9L6t+Y+4/OlnkS2Mx0G46VlZTrsDDnPY/6dP4/wAGpGNZWVJlYdFm8FP1Nr+Bf9IooKysqn96/gWPsmH+7FI+BHcT+Ef6ayspsv5EvkTOY/70+g+81zQ7eZH9fM/GsrKn6KBJm+sXyS3Hl3EOlWi9ZWU2Pti+kaXNhXbDNtWVlVIe2A+eGJ7KTP2v/Wl/gDE4xpP7f31lZSS7/wCCq7Qr8fP/AFN7+NvvqLxHZP4RWVlU9ko/mzpg7ClASoO/QeJrKysqZc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Tw Cen MT"/>
            </a:endParaRPr>
          </a:p>
        </p:txBody>
      </p:sp>
      <p:sp>
        <p:nvSpPr>
          <p:cNvPr id="28676" name="AutoShape 4" descr="data:image/jpeg;base64,/9j/4AAQSkZJRgABAQAAAQABAAD/2wCEAAkGBhQSERQTExMWFRUWGR8aGBgYGRgfGBocHBgXGBsaFx4cHCYfGBsjHRwcIC8gIycpLCwsGB8xNTAqNSYrLCkBCQoKDgwOGg8PGiwkHyQpLCwsKSwsLCwpLCwsLCwsLCwsLCwsLCwsLCwsLCwsKSwsLCwsLCwsLCwpLCwsKSwsLP/AABEIAMIBAwMBIgACEQEDEQH/xAAcAAACAgMBAQAAAAAAAAAAAAAFBgQHAAIDAQj/xABHEAACAQIEAwYCBgcHBAAHAQABAhEAAwQSITEFBkETIlFhcYGRoQcjMrHB0RRCUmJygvAVM0OisuHxJGOSwhYlU2SDk6M0/8QAGgEAAwEBAQEAAAAAAAAAAAAAAQIDBAAFBv/EACsRAAICAgICAQQBAwUAAAAAAAABAhEDIRIxBEFREyIyYXEjQoEUFZGh4f/aAAwDAQACEQMRAD8As/hb90jwJqYuh9aH8JEFxPUGiVIIQcbxi5bYgEQPEa7A+O3Q+VdcBzGLjhYjNsCGnaY8Pfao3E8NmJ9Kg4BIC+UfKusI3Lm6wB0HX3/Kon9nySdNSTHTcnUEVGxYbKYY9fupR5f4vcd2Qu3cuFSJOoy6f5l+dUiuboWc+EHL4G/+x/rGOVcpRR7h2b8RUm+tpIzINTAgDwpe5k409iy1xWObI6jc65CwIHiCsD1qfiOIghGiWEb/ALyqf/YD2p1j3RmflJ43NE8pZOsR/wCX51pbw9lzCsd+jHwB+4ihXE+I5bTNsSV28wrH7jUXlMXFS611cs3XdJI1XKgU76aDbyppY0uyePyZSuvRI47gSj2jbdj3paddANPmRpQLj3Fr1u5ZttcP1l61b0MDvvDDTymj+Px+hJOzR/mT86R+YL9t8XYD4i3Z7K6jjPJLEFVyrA3Mb9JqvFQg20Z45p5sySeifgcUzMFLsdTBJbY6CdfQ/wA1eWVYdsjEyAx1OugDddvtCo9m5bF5kS8LjW7rBoDApmYkKZGsEIJGmlS+L3ov3CNnRT/5W4P+mrQaaTIZFKMnFs58FeOIWrc/4Nxv/wCgUfKnXJVe8Fxdv+10BFztezKg6dnlILmeuarFY15+Z3Nns+MqxIi37fe67V1Ra8vDUelboKiaSs+fBGKG89k0R70O5bBNy7o2tmdZiYC/HWiHPnMF+xj7Vq2wCOpLdxSQQT1I0oZh+ZLoxy27l1mUiIIXLJ1Gw1Mj51TDKpoj5EeWOQ6YdSvuRHujkfcKi8SwF29h8YqW2l7qZP3wq25Yfu6Ee3nUm42loT0An+HOv4ikPiPFWu8N4hcFxgDi1yHMe6sgACNhHQeNbPKf2pfs87wY3Nv9DVy/wu/YvHtly2rkDcTMR4zrqPent8TkUSeg1PUjNt5mqNvd3B2rgkvmWG1JJmQR1masPC83272FbMw7Sz/eAbZlEMR5dQdjrUvHnzXFnedicZc17OPNCJiL1nNi7FlbBnLceGZiFOg/hH+Y0Su4uzbx90Ni07W/2f1EnOrC2NfDUSapjEY037l26+h7YHadg0D2AApi52P/AM/aM2ebcRET2ae9TeSsvI0rx/6HD9f9lo4riYt2muNsq5yekkKv4N7UgYrjPDbjm7cv4gvcUnu24EBWXSfAA/Cuv0gY+8LIUIVturM7AaA5SAraaSRInwqur8AoNZ7JtZEa9p0j8at5D6S/kh4WGouT/g+m+D3w9m24OjIpHoQDXTGGY/iHyM0I5LxU8Pwpn/BT5KBRO/c1A8T91VS9nmTnriRMS31lrydv9JoTgjCx+8p+ZNEMU/eT+L/1NCEeJ/l/1GtEUZuwRhrndHv95rK4W20rKIbHrCXsrMfKT4QD+Vdm5hs699TH7y/nUbBkF4YaEEEGNZH413HK2EB//wAyCBsYjp8f+a8Wn6PsI8P7jumJW6uZCCNRoQfuJ8aH4fQR4E/eaK2sFbtrlt21trMwu0nrsNdKGLozfxfgK5iur0GL2qf14VU+DxhsYy8Z0FwEz+8ZE+AmR6Hyq1bbTbHoKqrmCwP0jFA7FJ+Behz4SUhXHnFw+Q5zXjrmi2mKuXUIZAK5tAdfUVx4dxu4+JtpcuM3aYZGgkwrpC3CPAkmT5qKqV+YL73SWuMcqsFBMgZVOXT2p24DdzfoNyQpNi4vXdWn5ZetXnl+9SM2PxawvGxk5hxvde2SVkyTExCBBp11jSovLeIt4WzbcPmzXLXbDohu23tEbCR3UaaD8c4stwh9iTbDwDGbr8THwrgVzYXGoSfsWm9MrOs/MVXyMn3Ih4WD+lK/Y+43E5bLsf1XWfZkk/BSaqXmbiBa8XJ+yFJjx7QMfhPypq4lxxrllRr3lJeN2YQNPUD4saSsRgHYXJDyxbfKNzmEa7U+ea4qvZPwsLjNuXoae1y8VxqgxmcGfVmIPsfvpm4ncDFHXY2yPTLmEH0k/Ck69fS5j7zLJ7S0pn0IB95mu3BuMvdsXDBz2rZ6iGPeUEzHe0Ex0NT8fJ/ay3mYbamv8nDlDiJuccRp0Z7oHoFYD5CruKknbQffVD8oEJxTDyIJuuFOsmV3A2jXer3Ht8KzSdu2b4KopHO+dRW61pe/VrZTSjlQfSeP/meG9GH9fGlnmK236YxWQQiEHwIZTPoN/am/6SsHcfiOGKW2Yd4EhSY26gQKC8z4LFtcZbVm8VNtTK221OYSJjSANv6AVpqgumhgxPHy+CF20rlhKmAdDopbyAALfDrNKdgRwXGD/wC5T7xTDhsDif7Na2LN9rrGIyPIm7MnTQBBIPia4YXl3Gf2biUbC3nuNfVkRlMkDqRuVHhpNac8r47Mfiw48teyLcst/ZiZVlzly+IBBlh5xoD5z4US5bW3h7Vxl0vOMsjXUmAIOmUA6+JPpXDiHKGOu4NE7C52kqWDZV6GZkgAChD8ExeCW5cZRbzuAjMVInvE5crHXrtOg0pPHmoO2P5WGWWPGLJHN3CLVm4y2T3i/fQDUbwTAjUH8etTeacULXGbt2JZwqqQRNsdmq5hr9okwPASeopZsW8tt3abkuImTmOurE6keXWPWp3NWU8dfNMSm285EgfGhKfLI2tDRxuOLjLZYHCsN2+Fe3dkh5nUyobLG/URNVnzRwt8PiCGYd233TIBYQwDKN/6NMOM56GHVlsqTcIk5wMq7mRBljrttSZxzFtcxBe4SxK6yfI7dB6ARWvNOEkkuzB4eLJBvlpfBc/0ecQzYCxJ2Uj4Mwpiu4zWfAH8Krj6OeIf9OU2yuevRtfzpwbE1ox7imeVnjxySX7Jb3pZfL8qGX7n3D/Ua6NiIqBiLmn9eNUIkddq8rUOK9rh9DiujKT+1QrGcJuu7/aIkhZaBBjXY6dYoneP3/jRm2wrxEfV0ceHylhA5grpqfMxUO8Ydvb8a68eI/R3kxGUg+BDqV+YFRbmIW4Q6MGVhoVII0MHbwMj2rm7OC2FP1Y9Pxqt+ar6W8Y5c6EFSBqdSDr4Df8AKn/C3otnyB+6apTE27ty7Jl2c695SxJ12mZ8oqWR+keh4Pjwyybm6SOpeyASAqSdOmb5a7UU4ckfomgGW7dGh0IYXCCPWRQ6/wAj3nm6HUC2mYq3dJVSwbKJMkN3Y8faS/CeWMRYaxh7yjtLd/PoZDWwTLKRuIDDYHaQKCi0iGSSlJ0a8T4HaVOz7bL+uA0AAhh0gkAGRWmHw6ziV7VTmsEGAdArpJ8wPxoxzjwFbgjKTd7NyozRPfZsskGCc28dBQrgPCLj3DcSxcGa24BysVacvXKF3Hj0+FeTl7IKChpIi37RfAIO0tIB1JGYsRpB/ZAB2jWaV7vC3AdS6a6nvDQFRBPlr0o9xTh9y1hOyuKUdCvdYEGPff7XyqHwrgV6+b2kKYUFgY7yeIB07v8AWlPzcl/Aigottezv2f8A1Np5GuGQfBbcnX0PxqNwp0w4vNnljpGoMZ8xgdYgfGvcfhnsvhxGZ7dgocuokd0QfCRQq5w/EQWuIcpDHNAidNJHUmNK7HLhKwzx/Ui4hXl3Dq3EEuFpy3QwUTpIQanyEaDxq6sViIygE5mbSPIFjPlAg1SPDlcYq3ocpuWzOUwQqpoTHrv1EVcmJeMjxMEn2yQf8pY+1Tk2OloksXhZI9vn0rxrbtoWgeX9CvSxyjb51720EAka/hFEBX/PHHMVZxdm3bxLohUkgESYIHXrqNulRsNzPd7e5bu4i/8A3QM9oFVATBcGD3hvrp5GuX0orOMwjeDHx8v9q25bszxRSyyj2MuokSHDDcR0pWOjTEcdvWrhtNiMQWLKiHPKzcbukDTOI1naOhrfn7F3cPYc2r94MhUMe0bdmcQNZGkHzmo3Pd43MLh3WBfJXtFB72UK+k9FDFo8Q29BMWzLw2+WLZu0tid9BoNzqNqauhTq3Hbq4RXuPdeSP8VwdQTvMxpXHDYztBezq5UOo77s2pYgEZvs+3St8Xg+1wKBBrKkwB0UiYnb30rjgeHtbFwsD374IGmoTPvr+98qCqgtbOfDe8lwEfYeADsd/h4aeNTeNGeMXLUBiGH1hAz7LGugHht0qFw7DtZFwuIzXFiIPx186ncZQHjd4gmc+0CPsr1ny8KL9gQN4u4W7cXIjQkicuYmAYPlXG9gbtw3cloMttQHeF0JBgSTr6CdBUnjPCma67KrRkie7Gw85+VRsdcuKCSCEePEAjcSPHSuhR0rb0ghybxA2772yd1U9NwT4etPzYzSqo5dQti7YEhirekBGI+6nc48ZB5ia9Tx5pxo8LzsVZOXyG24gAd644jGKQGEeB8vKl29jqG4viTKQ06bN+B+NaDEsTfQ29rOteUorxiNJFZQtB+jP4LhuOdtfWjmEuyoPlQBbOh7zH3ozwxpRfh99eGfTmvHrWbDXxJ1tsRG+gJ0+FV7yWLmHuNbD9rZbMTJ7/aE6lR1DAaid1n1s7EWwUZT+sCPiKTeG8pi0Fi4cwOYwNPMToY36daXfoZV7CzcXthGGcd8QnmWBA9NdJMRRPlfk21hYuFQ947udcug0TwHnuflVac1rGItLCoj95WAJkkjMTAmQenn8WOx9ILpblEy20yhp7wUZlQEHQ/rAx5Gu5bNMocYLg++wryrw0XlfPAa6qM5IGdgL10Fd9B9WAfGSd6ajgpusWUFYUqYEhoZWjqNI1/3pBwnNT4aylwWhdIATQkfruwJ7pn7cU48I5mXEW1lWt3GElYbSDGhIAPjp0NPejJ7oVuZ74s42zmgoEaZn9YkTpvGX5V3scbwq3LYDrkVYIho+1JJERO3nJNac34lXLI6MHsqbiERLyoOQA+JEbzK0FXGphEzPhLtxo7z69mokxm6LGxJ6kUIuuhm52k1onW+KK0t3GjusfQka6SNDOvlW+CxNi/nsqyMsd9UbaTHQyNt/KhuAuWzDi0tsXdYWIjcSevd++tMPyvaDMy3HknUq4HXMBpEDWltbth2C7/DUOIuxJynKiKxKqcoLAncgNmgabVEw1pLypaLW2DtJQHXuHcwZB0+YotjeSWsW3/RLr4i8GZnQspchlcbLrOYiJ8T1igvAuSsfYKYn9FfsyDKyvaAHSckhp6xE+QrRDhJK10ZpxyxcnGXa6GDD8Ctuxy51ZII1OWRB9ztpTFxfiCJZm59kyu0yWtuoHoaW8DcvWr8OjKrsCoIIMEAEwRoOutF+OYIXLS5tUGYkdCcjZZ9DJqeRpydFvHjUI/Ub638k3hGN/6SxmaW7NcxmSTl385iolrme3clWturKYD5o6kHLGsaQfWuK8TA4bhLVl07a2LZcFXKkBYcaD7U+Pnp0odh77nGNdPZ5W+0CbsQUVJH1cE6HusBJIjang1tsE070MmO4TZvHNdt5spgd9htG8MJ960/szD2YuIgUpsczaCRm3Y6QTv8q68UuWWw1q0l37CLb1MGBlBILxJgUjYnhvZNmLotrNlAL5nKwQ4gTmETv4ioM04oxldyoJ848Ns2UTs0K5mMkNJ2YnRp20+ND+G8CTEqyM02iwzqR9oj7LSIPv5UJx/FFuWlBvM7pKqGELknSWBLFvMgyANabORLFm8vZricl5oJQqNQIICMDG24Ou522KTsrKWH6Nf3Ev8A+ErNu3Cgwo0EtpHvXHD8GUXrShgcyO2o/ZZIj2Zj1160zvw+9ak3MhEwCkmNvtSBBOtBsTYt2rwvkv8AVJlhSO9mkhcsS5Gp9x4UaRmtnP8A+DcLcAOQFM8SJIDhgsGG8RHlGtdrnI+G7ftSjNcckl8pMd0/aI0Wdtd6mvzWQQn6NiDmBaVSY6QwnQ9akYXjpbudhfBY7m2wUR4np/UxRpHMGYjlXCag7gbazr/NSDxB1W4VbMQCZmCDJMbirNtcDY32uOxytOgU6eGs7RSpc4aGuyIZTqG26k7a+Me1I4ckqRqw8XpdnPgnK+EyJdCZLoXLJJnVYPWNtNqH8U5S7FPqgYG4knTykn4UzcP4BfvuAixbg/WH7M9fM+3WmLEcrXYAlW0AJmPUwavCThPRm8rFCX2lIX2g1pZ4dcuHujTxO1WzieQULEllDde7p9+b5VGbltkkKA0b5dY9jBPtNaJeS30YY+Go7Yn4TlHD5B2iuX6lYjfpr4VlE8RxV1YqqrAMa1lQt/JsXhya6GhcR60X4S8pp4mle3iaO8FxGjD3+6s7AFXu6Gk+xx+DcVlKBSyydjDESNvCmLHYtUR3YwqqSfQAk1Q/GuPNedyO6rXGYDXcmT13robYLosrjF0XbTdkytk13Vt/t5dyuhnSPsml7CYK/eV7NpgCxXMp0VhIXvHoAWGv/IRxiGH63wgUw8tcYstcK4lmjLKlZzHKQ2Uxr0kHxFFwaakikZri4stHlG0yrbDjK4FxXBmQyNaBHypsZIiQN9DDf7VW3COecHmLl3RQztD52bI0KDmAJMuPXUUVufS7gbYPZi9cIE91YHxcg/KucW2LaJ30h8MmyuItqjMhhldcwYbrIOkq20+PpSNxTnB3tC1cuWLiswzI1olADHebUggadPapmP8Aph/SCLK4ZURyFJZi1yCegUKAfjSPxW0xuvCxk7vd8Op8tq7jxezrbQ44XGI13LbvYRjrICMhIUEkwTAkCZnbeiVjA4kqzW0wlxEBLFH6AE6DODt49ZqueG4gkhcjnYAAa7zp12H+adKcU4LjzZVAYwzsiM7KltnRmEjOYdgduunlTqMfYHyS/wDCdyvxgi1ntgIWkMVCiYYiDA1HrR1eaLwH96wH8Xn5iufMHLtjB2rC2FyLLAySSdFaWJ66ml3iXCu3QIpWTrLMADBPU6TB+VLJNSo5O0MrcxX7iw5MHQ95SCR3hMClteY82KFm7nBFxFRf8M22zAuTEkljbjfqPGhw5Ju9pbftbHdghO2QeesXFb4HpXbiXAMZexNu6lmHtgah1KnKzMGEMT4jLqdY60WqY0FfY/YzlqwHYu7EEd0IBIGg6TPTpGvnXvC+HWUszAaXykuIJCvsVkxB19poXz0cVe/Rks28SvfJuNaVwokAQcoggamfTrNduW+EtZCXL17EuzahHZ1A3HeWZb308qHKu0dDE8mk9ntzhzjEIht3LiZcxuNlKqxDNl7oUiMoH8w1qruZuNdrfYDupmIAHQDePOrm45xZcPaua/WdmWiDoNlzEbSdvGPKqOxXL9y4WOkhiJ8YPlRUktsMoeokF8RbAaAdjlgwZ6E6GQPDr5VEwXEHRpkwd/P/AH86InlN+rfKofEMC1tlBGnQ+NMpxb0K8cl2W7yLz1ca2y3wWKNkW4T9tfBhGp8T1nxopiuMYYKwZspedSwHSNNOgG9JnAcBiWthbVrtcmUEhlEAy2uYiDGkfGpOEx124QEw7EFgo7rGWMmAQYn8qk1XrRTHBzdJr/I7YfjSmMgzEjSNZ18BvXPAcv4slg6sQ5ZgzlRCkkgESSIBiN9OlHeVOW2w6m5dydq2+WSFHhJ3MRJHhR2xfzEwRA0850PjppVYw1szylUqK947wS5g8PbtWmyoVKlhmLAnXQltCSTEzuaM8J4EhQJctoyKIzxlcQBGo1YnqSabb+HV1KuoZTuGAI01GhEb1rYwSLOVQJouHwGM6PLFpUQBQFVRoBsBUG9i2ZusDoN/c9P62qVxHuW2YA6CYG+ngPGh9nK6AlCrSCRcBBn1OjRrRaZ0ckU6ZxxFjTrIMnXTy2moS3RlYRqCRA2B61I41xOxhLfaX2ZV2Ea5m1IUab+8Uk4jnnCkXDZ7Zrjaqj5SuaIEsDIX4mpSpdmqLvoNXOXcJeJuXLdsu25zMJI02DabVlJ9vmvEkAm2gPUQdD4amayk5j8pfIUw+HOUGZ0+NF+DIQx16afGhmAQhQrRKiDrppvBqbwvFBipBlWGh9RIpmtGOyTzDhmu4a9aUSz2yAD49Ko3G8IuLAI1EyBuDOtXnb4zbNy7bk57eUEHScwkZZPeEbnpSHzHYBurdtju3gWKtoVYHKwMSDqIPn46UnJw2h4RUnTK3cMNwfepODBAFyRCsJHlImPjTjhEBnOoEaeM+laPyjdvWnayg7Ocr95VIjvgwx13jT/kxzObqh5YlFW2LuHwwJuIGhhbywdtGDz99RbmDdPAggiR6GrP4NySlq5nujM4g3VJkZWcIUPllmfSrH479H2ExNuBZS04+xctKqkHpIEB18QflvV4ysjJUfO3JmEe5jLITUg5vKFBYn4CrAv3jaclcLbvAiSXdwQZO0MBHtS/ypg2wXEr1i6rC4oZO6CRurZtP1SsEHzG1NV3ELBViVI/dMexjWKWfY8KrZDtc7Nb7RLeAW1mBLG0YOWdz3Jgzrqd69wfO2FDF7mDZm0lsymI20KQK6phwuIQrrKkbxoURtND4aChmIxz37+Kw+RcgyKzFmkwZyiI0JLGaWg2vgax9KWCaO0sXmIMjN2bDboCQoMdQBPjUhfpJ4bGRrN1RoSDaTXwJCvr61WScv3Bdz2SETQKu8gbZp31+ECK73MTds3FF5bbqqAQQ2w2gz3W03HhRewLj8FjnnLg9wd7Mv8A+K4Pms1Pw/MHBoAz2z/Glz11zLFVTice64m2CmVIiLqDUNBJkjvHY6xt502nhFhl/ulg6SFX03AkV2zvt/ZYuG5z4eAAuKw6gbDMFHw0rhxjj2FdQ1vEWGZegu25Pxaqz4Hyxh7rMl2/ZsZXVpdgGZYOZVBYSJG/SaAXeVrq4hbfcAdmKNmtuMinVjlY6AEb7yBvSyk62h4cYu0xyxF+5ibbJbhhc1ZwwyssnKWYadIC67Gg2OstaULAuESGy+O+kxNZjMWuHQWbRIRVga6k7S3r8o0rLF0fo112H+KFBG8Rr671ny5dIGKVzfwRbt8qoORj5Dp6x+E1rioNl3KAFVJXMBuNtK8uYhswHRQIiPD7oofx7i4KZF1LaH/akS9GqbpWMnAed7tvB2pKljcKgsNgJnbpTpy9zdaFu0jBYUBUcdIGXbU7EifOqWYMFsp0CZh6uSZ+Ao5wzEbHw2/r4U+OUo7v2efl7r9IvnH4nLaLkyANAOp6bVl8Mid0rOn2iAPM+9VBxfmHFMtpFs9vaC6qpuAlgf18h1ERpEHWZpvt/SDbKWxdsXxdygsDbfIpyz9rLruNhuYrdGakiH05VY5PxZUUF2XMRIAO48R5VzHMtjWXiPFW/AVVl/6XhbusIvPlMGLVsJuejHNodJMT98vhH0vWHyi6zW2O5uIYX1a0YI9VprQP6i9FhYrj9tgUhgraZiIEHSddY9qDWMa6pEkqZ/WnQTuRpB++o93nLC3FJOKw92BJW2ZOhHiZidfKgNrnrhjKQ1y+SSTBR9z0GsA9JoOVC/TnkCfMLWLuFYYlmFnuksupAkQdFJGsax1IpPw/DeEKc1vGPmGwYGJIMAzaBqFc4jduTnOW3BIt6dyTmVc27QIGtBeC3jCkCSG0menU/f7VCTt9GvFBwjVjNbwmmv8AWtZQ5pmso8S2hixnN+KKWgToytOZBDd9hpIiAAPjXJObL6KFGWJ/YQ7nz260H4HxA33GHuE6t3SCBsIAOcxHvRXGcrXgWyq7AHusikhgDupEggj76Ru9ozwVLZztYxAC91kWftO2haB3VYxJ9Km8LtW7gtsV7RGvOqlhrlcAk+IMkzGtAbthXXv22IlWUCQRIymYbbedaZuG3rdnAC6GyQ79mAP1kOWI8AQSSYHnrSqSWmVqwJieVitxst0lJ2YS3pPXwk/CmDlbCBLbKCxDXM5zEH7KoFAgDQFp/lFAbfMbs7I1tmJMqUA1G57pbUjwBO/lXZub+zhVCMQTKu5tPqAMuVkncKZG2XrNUxwV8kSyPI/tY04poGIHUhiPOI+7T4058JxouIGBJn5VUN7jwcsy3V7QglraNnXUREkaA+MCpOA5xuiw1u0sEkAuGgqsEsFmCJOmb1jXZ64IKuWmMOL5VdcdicW+Ia5nBAtlPsrIyicxkLrAA61HXgvaGMkzsWB399BRt7p/R1P63ZK3jqEDe+oqfw/iQdVeG1E6E6HqN6LZ2NXZW2KxYs4xEcnW4Mp6BXXKB46ExHhXTmXC20bNbQds2rkZRKrAi4Z0Ovd01Iio/PPBzcvZ0PeyKY8wTqDOmke4oJxi81jIZksCWaZPdUk+niPOPClW2aMnDinHv3/Ic4Hwq/fzhQoRRoz5gG6ZV7uu2vQV1xnIOIvXlLlRbMC5BJOUEzlEbkGK0wPG+0QOUtsCIXMuqqvcC6NpGWdI3PUkmVb4uAdLSgfu3Lqn2hiKDeyNBzinAbGJTL2bAA91spVgR4Ztxt6xXfhuBNi2qBSxBJzEamST00igY5jiNLw9L5Pv3lM12bm0L/iXwPMWm6x+zNdyOAfE+GMXBayWAiQUJU/aGpiRvvXf9Ds4YP2dsI7QHjwEmPSdT5+gonifpBt6I18gMiPDWNwVDy2U6HrHSKnvzQYnNacjYFLik/OKSSsD2qKx4njJcSRl3J30ny96NW7gu4K6LYb6m7LEiC0qTMdB3h7LU7Fc1I2IvWruFt/WKCjhtxoCBm0XXTSOszNTeWrTAu5ZYuDREUADKxCmRqWy6GfAVj8usePl8bL+PBN0/ehDPEskg6g6+niPx96hxmJc6SO6PDoDVo4jg+FuGblm2W9IPxETUUcPsI5Nu2oOmoGumggmYrD/ALjBLUXZofiTlSctCrzHhcv6MwWA1kL/ADCNPWDXuCXKNdKO8zWRcwza95CHU9ZXce4kUCwfDy2up+6tHiZeeL+DL5mKSn9q7DHD+Lm2HyjMcugO357TRq9izdUOFIgyIkyBOmm5pZcm2CVCz57e/lQ1+OYq2GW2YB2IhojQEEagxH4RXoYtoGNyxqpEvB8TtXXxLWu610RczKZYZpAGpAMqPDagnHLvZupUjvoQ2x7pZT7T4105YV7dxw0xcWDo2sHNuQPCvOaLgD216Knwkj8quK1b0FeBcItdqLls9rk3QkRqCAGGUSPLrFE8dhUkk2baEnQ5UEem2ulB+D4mxaVbdxLbMe8ScpJnbKT0G3tRS4LMNlQAgDYnTWDQ9BdnDC4gC62syNoG4AIHnIn41Nt4RBiwFVQoWYER/dz+IqDwywC1xtu8Y8+mnnU03wmJYTpAY9YkAAHr0oC+gsOHJ1GtZXL9O86yq8hBFs4spdDk5BJh2BjqJEan2q1uV8Tew9tbZdCoMqEzZQDqd+h30A3rXG/RUtxzcN5nb/uCY8hB0HoKk43gtzDhVRHIA3toWUdP2RHpFYMuLI4/Y6C3aoGcyYBTnvhgmZlzCNO86qW37upk+5qLx/hLratAMexT7Q0zKWiYJ0bM0CNIFFLnKl7E2mDLdYOpADkoBOk5ZUaHUSKMcM+jwIoztmbLBl3aT4nN19BU3hyqNvbRybVCPhMDZC5YXumRJDFT6mQCJ2G21bcTsWbiZboVlHXqPCIIAp6t/RpYH7foLjga67CiGF5Gwq72UMbFpY/5prorO3pGh5YvtFPm5aSFUDKCYAICtJmLg38sw+VS8DxQnuDCCRqFtPb21EhdCeutXNY4FYT7NlB/Kv5VWeN4blxAu4VQ7WLl+2kM2VFYqQIXeMz7tGpBFa4OeNXkITmnujg/NOKy5Rg7xyrAiySdBEEhyq9NY9qncD4hjjcV3ZhbTVrasOzB6C7ccgaeGm32WrziHHbuTI5ZGgSSVIXxhAyp6Fln16CrNy6SUyXXUAN292OyVSAe4GbKG16Doap901aeiCmrpDZi7RxEm9aCrEB7dq7I1mRcyDT+SDO5pI5p4apu9hbZsQN4UNmEjUMIlSPIxBHpTJzXZsJkK5reUlWyaF+onvQD3TqfGu6Ya0LOK7Vja7iWBkYi4Xjt3WRqTLorHbuHahHE47uyqbTaYl4K2yILbKVKaZeo6gHzgipxwZIkH00oHgcetx2xDO+UYuWZjmfsiwAzk/aOWAddfSp6c54e0oUq7uBqFAjy1JHSKeMEFyI2I4kquyjMQDAMRPXY7HxFHBy1cBLT5eI9u9p8KTsbxxMRdlUNsSNyD76DSrwTl+2w+qxKt/4t/pNJx2FPQhtwZ31BBhQCCeqiNooLdxYt3AHaM2irA3BYTPntB8KZ+NZ8JdKkzOoI2896VePoby5SssGDgAx46z7/APFSunTL8E1aPcRg1ufWGe0tA5T4GCRp1rXlLmBmUW2GqEsGHgTEeoJOvh6VOwli6EAv2ntXCplXENGomPA0u8pqZukGNlHxYn1qXlRvE0dgf3j22KVxqQDUK5iQsjrXj8JhfrHkj7QAgiflXM8ItrBlyCJGsexArwl4cro9P6iogcR4hmXKkk+AqRhsyoAUO3iJqSLaoJVIHjG/vUDE8SB0B+FehhwfTVEpZEzlxEsVOQd7p01gxUa7gmhCQQYGYbgnrrRG0hGUHQsCwB8AR4+OtdnDHdQfj+FepgriYMsrkQsPh1BDBWHqNPDegvNliSWjoF+8/AfjTN2Ygk79BBAFLXMqkvuMuSR67H8PnVRIy4ys58BVSMrqCdxIB8juDR+4pAgdegA+e1RuTOCM653SQdEncwddN94Hxpvx3Jt5EFwIUHWIkeZEzA9KCVlfIlHnoReFu3bs2mSdAfHNMnWj+Dwb3rpKJmc6H/c1P4ZyzsihjESSNffbU/Cmi3wxrKqtu3BY+IAB0jUfaOvtr4UX1dGbkuVWD7XJmgzXQD1AWQPedaymzCW7JQS6zse9GoJB0J01FZRp/ALXydC95WjOp8nEfA6VJt4+6v27QA8Vb8xVEcN+kPFKQtrE3SSYCMS3sAwINMtj6WMba0u20ed89sq3yIHyqayJd6LvC/TTLYHF0EZpWfGPnGtdxjliRJHiKrWx9LVtz9bhiOndZWB9mA++ptvnTB3YjEXbJH6otiPfRh7yKZTQrxTXocrGLCTLuRM6rMeUitsdxdVQlCGboNYPkfCgOAxQuf3eOtXBEwcmYeoVvwpa5i5+wuHLBW/Srn7KGLQP7z65vRZ9qdzJrG+kN2G5le+oZAFWNTuFjeWjp5D4VV3A+MLZuYuxbw/6Y73ALS28wGmaWJGoX0Gv7QGpM2uC38db7TG4lEsAZxhcMy7bjNBIGnU5j6VA4Zib2Dz3cLazPlICw5DDSFMamOhJ6edTbsfil3sn2OReIX3F7GXyo/Vw6HMFHgS2YL7Zm8xRrGcONvDMhGotwf8AxMelG8Px+69tGW0wZlBIiIJAJEtGx0objcZeb6tsLfd23KhDb1PVywAgb/jRi0tE8kPaFnnrG5UFxWAC3A0kSOo266kaffST/aL3kuO91Uhs1zMZv3M7jMbYIgAAySx2B0o9zVwfiFwlTg7yWF+yoC3DAOhdrcz4x0896VrHAr9xxatWbhc7gqVgdftQBpTroLdsPNgLSLes2VdgFKwJdmI1DgmA2okQFEDQUi32OZpBBkyDvPnT3i+VrnDMPnfEXO2vjL2YMKBEvmg9/KO6OktIpGxDS5PjBPw1ox6FZlpiJI3irX4BiGxGFtXWQSwhpA+0pgkb6Hf3qpjdAB8Yq2/oysh8HZXvHvuXgmMstA8M0xEa79JkuNoTlxPMFyhcv3TF1wo17wLKJIgL3oU7z46V2xX0bYrPKXbMbic4PmsZSMp8J+4VaXDuFpaWFG+811uYcGl+nF9jPLkj+Ik4/huOOEZHtYe/FsqmXP2okZMylhAZQZ6HSpvAuUbQsWVvWAHS2FgOSBuScwiWO5Pnud6Y++nmPA/ga9XGITE5W8Dp/sfan4In9V/NMFYXhqWGypbUWuoMsSY3MySZ+Qo4qDLt7GvUSdTvWdqC2UHUakdY6UaR0U7tvsF46wTbYNYFxX0ZSRlC9NPy61B4HwnDWPrLGGVGPXUt7MxMfGmcihnEMFAJSQ0aQSBPgRtFBpHS5Lpg/ivCsPd1fDBnI+0Br1/WXrSrw3ku62btVNuB3NAwLfvRMD86YuG31e5FwNbYDQEsAfEEHSQfDeZpmtkdCKXoaEm12K3DeVlVTmRTIGYQTMQdAYjXxBofzF9Glq937A7O4sGCTkIzAlSDOXbQjbwp9isy1yobi/kW+XOBG2zPcHeBhRv6tufT40UuwT3unxNSsTdCKWOgUSfahmF4olzIQYdgCV8NJIP9dKZE8lo9xWA7VGBLLOxESPjSpjHv4V8gm7alcrASQT0aJZVB9taacbjSJC9BJPh6edLWJxa3ECudJgd4hj4yegjxoslFrkiX+mt+8PImD8J0rK4LwrBgADD24/gn5kSfWsqZstFK8kX2THWkUjvEq07FYJ+Omn+9WfxfA9tae2QRmG87EGVPxAquPo/wdu5jCzg5rffUAkd5WA18Ynbyqz39I86LWjn0U1xC3dw9023PeGu8jUmDr4iK73McwUMB/RqZ9IqgYwkfsr9wocsmwJ2y/PNp+NJKEWro6Gaa1ZsvGM32gdPOfvqJlLelMeB5SVrdpzftA3FzBGnNtt4TXLjPCmwwTMBDgkRtoQDPnrtWamnUUb3OL7YO4lzBcuOGcgZFVFCqAFVdQB4fjW/Dua8VbA7LE3QOgzkj/wAWkfKguLG9R8KTPvWrhoy87Vr5LHwf0ucQtR2nZ3B/3LcH4oVpkwH07jQXsH6m3c/Bl/8Aak/DR2+GYwQLyBgdRDEaEHQiDT7xrk3DOoZMKjPbYMUQZTdQTnQZYhiplf3lUbE0tA5J9oL4D6YuHXIzPctH/uWzHxTMKZMDzLhcR/dYmzc8hcWfgTPyr5o5ru2Fxl1MIC1gEBCWJJ7q5jqJjMTvUK7bynVW08RpRo6ostr6SeA4vF41Ww9p7ttUCqe72amWD7/a13328qVW+iDHsQezC6a98fdS3geY8Th/7rE3bfktxgPhMfKmXh/0wcRtxmupdH/ctqfmuU/OjdC/TvphHhf0I3s31237rAfMhvuq1uWuWTh1VJQW1HdVVMg+OYnX4Ckfl/6b2uXEt3sNbXMQM63CoEkCcrAzvtNOd7n/AA6iVvWCeqm6kgjpvTRbZKcEuxrArKXcFztacT3f5LltvuYH5VPtcwWmEgXP/wBb/lTi8kE4rhibawZWfah2I5otoJKOB4sAo/zEUNxHPVqCIJPTJr8zA+E1wkpRaJHEOKCyuubT7KJq3oB09TW/AcSxDXLhgtrlIIZfLXcR1/oBsC+DvFjlfPEntA0jXfTuxME+0xRz9CQCAY8sxB9RJINEhFO7s8xuLZzocq/18azDP2Zk5oPX/beuThU3Z0J6lUn2MR8K9uzcgC5PjOUH10EVwKd3eyQMWXHiPMaV1s4LPBzQJmAImDsTvQ84BkJK5tukEa+4Pyqbw64+mspP62hHmPyNI0Vxy39yC4FeMaxWmo/Esalm0924YS2pZj4ACTQNQlfSHzBN21gkuZGf6y6w/VRfsj1Ygn+UeNJ/9udm8YW2LdsHLnhmd28XAIgT7+lDsMlzHPicY8h3YFR4AT3BO8Jl+A8aHX8c1uRbUEnct8dgI+BoqWjLmTcqGfiXOF/L37mRPBFKlj4CSXPrMUv8L52vXLzjKoVdAp16nc9T7fmV3G9o7hm3AjT7IkiNOkwfh5Vvwg5b971nXbrU80rhofBGp7LCHN1z9n/N+a1lAk4oQOvwFZWPfyzff6A3LtzseK3F2Be4v/lLD8KsdcSDpPzqsOJ3Oz4mLkFQzI2o8QFP41YOEDOQFG/jp+Zra6aRmX4lfc9XM+KuHwIUeyL+NRuFd6wV8Cfz+Gta8YxHaXbrfvn7yBXnAWPfA8QfbUGqyX2koMfuS7NtsKk21LSQxYAkwxjfbSKi88cFt27OdZUgjuz3YOhIB1HSoHLePNu1cAIUI5lmIAUEDqfQ0P4zzJ2ttraScx1uOTsDMIvr1M1Nd2V7Qr4jUaVrYwWXVt/Dr/XlUkOFBy7+P9fhUM4jNcnypnbDHqhzx2HAtZ0kNCNIJ6fZ9xNXBwfFjuOdmAb4gGqmw8vgwZ/w9vMf8Uz8IGJGHtPauo4KA5HERAiAw8I60i+AiBxThht46+l1SWDtrEhgWZg3rB/og1KvMqoNQwmfHT/kj41P4tjybhudmzMXk5RO5MmOogxXDE2UdHdQBp3eh3kn8PaukqC1Qs3+HFmLGNdRA6e21a2+GN0Hw/qaZcFYVgDM/wBeWtS72CQwG1BMbnw8RqKFs4T3wbLvXnYHIG08x4UzcdsBLYPSfwNB+HYD9Iv2rKnW46j+WZJ8u7J9q7sNsFdkKkWMS6fYuMv8LET6661plgkeBI+BitTuNJo2h9hvB804i0Rqj/xop+cBvnTLw/6TgNL2ERh423dD8Dm++nbh3DLC4a1bCpcRUWMyKZETm26zPvUHF8l4O5/ghD4oxX5bfKuUWxHxfaOXDPpKwByyMRYZdjlDgeUqS0e1WJgMR2ltbidndtuMykCJB16aT7CqS5o5Pt4fKbbOQQxIYAxlE7gDzot9GXOjYcC1cP1DmVM/3bE6z+4Tv4HXqada7JThHuJbjPaAJIZB13y+8SPc1HxF/CxOe38j/p1rW7jgQSDlP9bVCGQ6uu/66iD/ADDZvWnM7Mfj9pPsKWPgMwB92+6vcHzTYuE/aRhurARI08dR71x4iRYttcKLcUA6rvEeG0gem01W9v6R8OXYPbuBMxykZDPmdQdd+u9K3QIRk+kXFwbiLXELkDU6QfnBJ+FIv0w8xErawNv7d4h7gH7APdX+ZhP8nnW/BvpKwOUD9IKQNFZHnxgQCJ96SOG3bmPxt7FkHVu71y9EXyyqN/IeNS5M1pcVbGvh3CDbsqgIAUanpJ1JqDc4La2zrPg2h9YO486KcwO1ixbuFs0OFK5YBkMQd+kajrPlQbEcYNy9Ys5Vi8qsW6hWDGNRo0Lr601KqIcZN2B+IYRRhe0jS7cDL/AobJ8RLfz0m/pwS6QRmzCD6mnv6Q8SbOHtAAatA8BC9B4AVWiKSfPefemcU1Q2+aGu3xW0BvHwr2gTAeVZUv8ATxNQ0viM0hsrgHY6+4rtgeJPaYkOzA7q5JG3juPiBQ/mXD2cOgyFu2Dd5WnKBrMAjQzHwpYHMVxTIafENBA8h4Cn2Z0vgL3OCuAY73pXDhKMl2GUiR1HgQa9w3NSk95WB8V/LejFjiSXBAdWnodD+BpnJ1sVQpg/+ynvYg20UsSZie6JjvHp13o5zdynbwWCtEtnvXLkEiQqqFYkKOupXvH2AqPw7HdhiA5BGZYPWOo6eQrbnzj/AOkpa1+xmgRG+X47UIrYZdCbbOlQ20apIqZgOFLct3nMzbSVAiJgnXqdulUn0NjkldjVyy2bDZfDMPx/GtW48xw6Ycd1V+25mIkkKOrbgwPAT5xuTLn1bA7FpHwg/MV0wvCg7PmOikgL4nz8qj7Hsj3sbeud5FKprlYzJI1PeGx+Wkb17gBccAsSY0kECQNIYbHbej9jD/WeAyiIEasflotA79nsr+xyzIPh12o/oZPW0RbuFOb6sj0kg1mJxl1FETM6lh+WnzqXxIqhzftdPMdaii4xYBSWB2HnShbpUTOH22xi3LTsFIBYHxK6jrofOpHJWAdLhdFUuUgM0fViRLQNNdf+K97F8K2fRQwM5Y1AEmZG4GvtWnKHGO7dSSCYbTUnpEe9FRtE1K+hf4vg+yxF22Tmhz3tswPeBjpIM1CcUf5uwxDpcIjOsHxldifUH5UCapvs0Rdos/lDmS3+i2kdwrKuXXyJA38opks40HaNdqVOWMDbODtC5bDGCdQJ7zE777VKPL6b23e2f3SYHqD+dUV7JN70e884drmHLLugMgbkNlBiPT4TSXw9gLdsdWmPDSTTsMNjEnJcS6B0bun47fOle1g0hDEEbQToSNfLXWuu0K6sI8t8+djcFjEEm0CAr9U8j4r59PTa0hcVlXKQQdjIgg+Br5x40gW9O+xPnqasO/zz+i3xatZDYNtNgYsklgCsD9mCV6xpFNF2iU8ftD1xnjlrD90sOgI6T4ec+GtIeK+jK0STbvNbkkhSoYCTMDUGB70pXGvXL6G+4cllOYHuwxBldoBmdh51bDYvXWlb5OhoxcRAxP0c3lOZLlt/ivw6fOrH5A5dW1YCNE7tHifA+QAHsKhXLvgaMcJxPdyhgp8d9fxo8V2NykyB9JdxP0e0F/8Aq6+yN+dJ2GM4/Dj9m0nysE/jTD9J2I7lkTOrH4KPzpWwtw/2gcsStuNdhFpF/GlfZz6If0pYubli3+yrN/5EAf6aSRdyDNE60Z50xZfFvmIOUKunkJ/GhHFICWwP2AT6kkn8Kv7IL8jP7TXw+Qr2hgrKbRXmy3+KILtgdoBcjNGfvR3TtO1VhZtjNsPtN0/hr2srPLtk1+RJ7MSNBUlEGZdB/RrKyihkdsSdU9/vqHj3MDXwrKymh2A0xY7h9Kl8LH1V32/0VlZTZfxBDsPcnH6qOmZtOnSjGLUKe6I9NOtZWVBlWe2GJLTrov8A7UF4+xFy2QYMH76ysrofiH2SbNoORmAaQJkT99DuUVl2noojy1O1e1lcN7GLmQf9L6t+Y+4/OlnkS2Mx0G46VlZTrsDDnPY/6dP4/wAGpGNZWVJlYdFm8FP1Nr+Bf9IooKysqn96/gWPsmH+7FI+BHcT+Ef6ayspsv5EvkTOY/70+g+81zQ7eZH9fM/GsrKn6KBJm+sXyS3Hl3EOlWi9ZWU2Pti+kaXNhXbDNtWVlVIe2A+eGJ7KTP2v/Wl/gDE4xpP7f31lZSS7/wCCq7Qr8fP/AFN7+NvvqLxHZP4RWVlU9ko/mzpg7ClASoO/QeJrKysqZc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Tw Cen MT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22976" y="1705164"/>
            <a:ext cx="6425624" cy="3422650"/>
          </a:xfrm>
          <a:custGeom>
            <a:avLst/>
            <a:gdLst/>
            <a:ahLst/>
            <a:cxnLst/>
            <a:rect l="l" t="t" r="r" b="b"/>
            <a:pathLst>
              <a:path w="7772400" h="3422650">
                <a:moveTo>
                  <a:pt x="7202043" y="0"/>
                </a:moveTo>
                <a:lnTo>
                  <a:pt x="570357" y="0"/>
                </a:lnTo>
                <a:lnTo>
                  <a:pt x="523580" y="1890"/>
                </a:lnTo>
                <a:lnTo>
                  <a:pt x="477845" y="7462"/>
                </a:lnTo>
                <a:lnTo>
                  <a:pt x="433298" y="16571"/>
                </a:lnTo>
                <a:lnTo>
                  <a:pt x="390085" y="29068"/>
                </a:lnTo>
                <a:lnTo>
                  <a:pt x="348354" y="44809"/>
                </a:lnTo>
                <a:lnTo>
                  <a:pt x="308251" y="63645"/>
                </a:lnTo>
                <a:lnTo>
                  <a:pt x="269923" y="85431"/>
                </a:lnTo>
                <a:lnTo>
                  <a:pt x="233517" y="110020"/>
                </a:lnTo>
                <a:lnTo>
                  <a:pt x="199180" y="137265"/>
                </a:lnTo>
                <a:lnTo>
                  <a:pt x="167058" y="167020"/>
                </a:lnTo>
                <a:lnTo>
                  <a:pt x="137299" y="199139"/>
                </a:lnTo>
                <a:lnTo>
                  <a:pt x="110049" y="233473"/>
                </a:lnTo>
                <a:lnTo>
                  <a:pt x="85455" y="269878"/>
                </a:lnTo>
                <a:lnTo>
                  <a:pt x="63664" y="308206"/>
                </a:lnTo>
                <a:lnTo>
                  <a:pt x="44823" y="348311"/>
                </a:lnTo>
                <a:lnTo>
                  <a:pt x="29078" y="390046"/>
                </a:lnTo>
                <a:lnTo>
                  <a:pt x="16576" y="433265"/>
                </a:lnTo>
                <a:lnTo>
                  <a:pt x="7465" y="477820"/>
                </a:lnTo>
                <a:lnTo>
                  <a:pt x="1890" y="523567"/>
                </a:lnTo>
                <a:lnTo>
                  <a:pt x="0" y="570357"/>
                </a:lnTo>
                <a:lnTo>
                  <a:pt x="0" y="2851785"/>
                </a:lnTo>
                <a:lnTo>
                  <a:pt x="1890" y="2898574"/>
                </a:lnTo>
                <a:lnTo>
                  <a:pt x="7465" y="2944321"/>
                </a:lnTo>
                <a:lnTo>
                  <a:pt x="16576" y="2988876"/>
                </a:lnTo>
                <a:lnTo>
                  <a:pt x="29078" y="3032095"/>
                </a:lnTo>
                <a:lnTo>
                  <a:pt x="44823" y="3073830"/>
                </a:lnTo>
                <a:lnTo>
                  <a:pt x="63664" y="3113935"/>
                </a:lnTo>
                <a:lnTo>
                  <a:pt x="85455" y="3152263"/>
                </a:lnTo>
                <a:lnTo>
                  <a:pt x="110049" y="3188668"/>
                </a:lnTo>
                <a:lnTo>
                  <a:pt x="137299" y="3223002"/>
                </a:lnTo>
                <a:lnTo>
                  <a:pt x="167058" y="3255121"/>
                </a:lnTo>
                <a:lnTo>
                  <a:pt x="199180" y="3284876"/>
                </a:lnTo>
                <a:lnTo>
                  <a:pt x="233517" y="3312121"/>
                </a:lnTo>
                <a:lnTo>
                  <a:pt x="269923" y="3336710"/>
                </a:lnTo>
                <a:lnTo>
                  <a:pt x="308251" y="3358496"/>
                </a:lnTo>
                <a:lnTo>
                  <a:pt x="348354" y="3377332"/>
                </a:lnTo>
                <a:lnTo>
                  <a:pt x="390085" y="3393073"/>
                </a:lnTo>
                <a:lnTo>
                  <a:pt x="433298" y="3405570"/>
                </a:lnTo>
                <a:lnTo>
                  <a:pt x="477845" y="3414679"/>
                </a:lnTo>
                <a:lnTo>
                  <a:pt x="523580" y="3420251"/>
                </a:lnTo>
                <a:lnTo>
                  <a:pt x="570357" y="3422142"/>
                </a:lnTo>
                <a:lnTo>
                  <a:pt x="7202043" y="3422142"/>
                </a:lnTo>
                <a:lnTo>
                  <a:pt x="7248815" y="3420251"/>
                </a:lnTo>
                <a:lnTo>
                  <a:pt x="7294548" y="3414679"/>
                </a:lnTo>
                <a:lnTo>
                  <a:pt x="7339093" y="3405570"/>
                </a:lnTo>
                <a:lnTo>
                  <a:pt x="7382304" y="3393073"/>
                </a:lnTo>
                <a:lnTo>
                  <a:pt x="7424035" y="3377332"/>
                </a:lnTo>
                <a:lnTo>
                  <a:pt x="7464137" y="3358496"/>
                </a:lnTo>
                <a:lnTo>
                  <a:pt x="7502465" y="3336710"/>
                </a:lnTo>
                <a:lnTo>
                  <a:pt x="7538871" y="3312121"/>
                </a:lnTo>
                <a:lnTo>
                  <a:pt x="7573209" y="3284876"/>
                </a:lnTo>
                <a:lnTo>
                  <a:pt x="7605331" y="3255121"/>
                </a:lnTo>
                <a:lnTo>
                  <a:pt x="7635091" y="3223002"/>
                </a:lnTo>
                <a:lnTo>
                  <a:pt x="7662342" y="3188668"/>
                </a:lnTo>
                <a:lnTo>
                  <a:pt x="7686937" y="3152263"/>
                </a:lnTo>
                <a:lnTo>
                  <a:pt x="7708730" y="3113935"/>
                </a:lnTo>
                <a:lnTo>
                  <a:pt x="7727572" y="3073830"/>
                </a:lnTo>
                <a:lnTo>
                  <a:pt x="7743319" y="3032095"/>
                </a:lnTo>
                <a:lnTo>
                  <a:pt x="7755821" y="2988876"/>
                </a:lnTo>
                <a:lnTo>
                  <a:pt x="7764933" y="2944321"/>
                </a:lnTo>
                <a:lnTo>
                  <a:pt x="7770509" y="2898574"/>
                </a:lnTo>
                <a:lnTo>
                  <a:pt x="7772400" y="2851785"/>
                </a:lnTo>
                <a:lnTo>
                  <a:pt x="7772400" y="570357"/>
                </a:lnTo>
                <a:lnTo>
                  <a:pt x="7770509" y="523567"/>
                </a:lnTo>
                <a:lnTo>
                  <a:pt x="7764933" y="477820"/>
                </a:lnTo>
                <a:lnTo>
                  <a:pt x="7755821" y="433265"/>
                </a:lnTo>
                <a:lnTo>
                  <a:pt x="7743319" y="390046"/>
                </a:lnTo>
                <a:lnTo>
                  <a:pt x="7727572" y="348311"/>
                </a:lnTo>
                <a:lnTo>
                  <a:pt x="7708730" y="308206"/>
                </a:lnTo>
                <a:lnTo>
                  <a:pt x="7686937" y="269878"/>
                </a:lnTo>
                <a:lnTo>
                  <a:pt x="7662342" y="233473"/>
                </a:lnTo>
                <a:lnTo>
                  <a:pt x="7635091" y="199139"/>
                </a:lnTo>
                <a:lnTo>
                  <a:pt x="7605331" y="167020"/>
                </a:lnTo>
                <a:lnTo>
                  <a:pt x="7573209" y="137265"/>
                </a:lnTo>
                <a:lnTo>
                  <a:pt x="7538871" y="110020"/>
                </a:lnTo>
                <a:lnTo>
                  <a:pt x="7502465" y="85431"/>
                </a:lnTo>
                <a:lnTo>
                  <a:pt x="7464137" y="63645"/>
                </a:lnTo>
                <a:lnTo>
                  <a:pt x="7424035" y="44809"/>
                </a:lnTo>
                <a:lnTo>
                  <a:pt x="7382304" y="29068"/>
                </a:lnTo>
                <a:lnTo>
                  <a:pt x="7339093" y="16571"/>
                </a:lnTo>
                <a:lnTo>
                  <a:pt x="7294548" y="7462"/>
                </a:lnTo>
                <a:lnTo>
                  <a:pt x="7248815" y="1890"/>
                </a:lnTo>
                <a:lnTo>
                  <a:pt x="7202043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080" y="2256287"/>
            <a:ext cx="5821680" cy="2733954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065" marR="5080" indent="-635" algn="ctr">
              <a:lnSpc>
                <a:spcPct val="86000"/>
              </a:lnSpc>
              <a:spcBef>
                <a:spcPts val="1195"/>
              </a:spcBef>
            </a:pPr>
            <a:r>
              <a:rPr sz="6500" spc="-245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¿De </a:t>
            </a:r>
            <a:r>
              <a:rPr sz="6500" spc="1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qué </a:t>
            </a:r>
            <a:r>
              <a:rPr sz="6500" spc="-13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manera</a:t>
            </a:r>
            <a:r>
              <a:rPr sz="6500" spc="-13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 </a:t>
            </a:r>
            <a:r>
              <a:rPr sz="6500" spc="-11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gana</a:t>
            </a:r>
            <a:r>
              <a:rPr sz="6500" spc="-11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 </a:t>
            </a:r>
            <a:r>
              <a:rPr sz="6500" spc="125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el </a:t>
            </a:r>
            <a:r>
              <a:rPr sz="6500" spc="7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dinero</a:t>
            </a:r>
            <a:r>
              <a:rPr sz="6500" spc="-59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 </a:t>
            </a:r>
            <a:r>
              <a:rPr sz="6500" spc="-9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la </a:t>
            </a:r>
            <a:r>
              <a:rPr sz="6500" spc="-17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empresa</a:t>
            </a:r>
            <a:r>
              <a:rPr sz="6500" spc="-17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/>
              </a:rPr>
              <a:t>?</a:t>
            </a:r>
            <a:endParaRPr sz="6500" dirty="0">
              <a:solidFill>
                <a:schemeClr val="bg1">
                  <a:lumMod val="50000"/>
                </a:schemeClr>
              </a:solidFill>
              <a:latin typeface="+mn-lt"/>
              <a:cs typeface="Times New Roman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32"/>
            <a:ext cx="139065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01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>
          <a:xfrm>
            <a:off x="328613" y="764704"/>
            <a:ext cx="8153400" cy="990600"/>
          </a:xfrm>
        </p:spPr>
        <p:txBody>
          <a:bodyPr/>
          <a:lstStyle/>
          <a:p>
            <a:pPr algn="l" eaLnBrk="1" hangingPunct="1"/>
            <a:r>
              <a:rPr lang="es-ES" sz="2800" dirty="0"/>
              <a:t>Temas que requieren de un abordaje para mitigar situaciones de vulneración de DD.HH.</a:t>
            </a:r>
          </a:p>
        </p:txBody>
      </p:sp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4264025" y="2595563"/>
            <a:ext cx="4217988" cy="32394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Reclutamiento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Establecimiento 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Riesgos de trabajo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Transporte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Liquidación de sueldos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Provisión de comida – Insumos personales</a:t>
            </a:r>
          </a:p>
          <a:p>
            <a:pPr>
              <a:lnSpc>
                <a:spcPct val="170000"/>
              </a:lnSpc>
              <a:buFontTx/>
              <a:buChar char="•"/>
            </a:pPr>
            <a:r>
              <a:rPr lang="es-AR" dirty="0">
                <a:latin typeface="+mn-lt"/>
              </a:rPr>
              <a:t>Garantía ambulatoria – Sanciones colectivas</a:t>
            </a:r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1344613" y="2624138"/>
            <a:ext cx="2225675" cy="360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s-AR" sz="2000" dirty="0">
                <a:solidFill>
                  <a:schemeClr val="hlink"/>
                </a:solidFill>
                <a:latin typeface="+mn-lt"/>
              </a:rPr>
              <a:t>Revisar prácticas habituales y tradicionales que de manera intencional o no intencional puedan ser consideradas como una violación de los DD.HH</a:t>
            </a:r>
            <a:r>
              <a:rPr lang="es-AR" dirty="0">
                <a:solidFill>
                  <a:schemeClr val="hlink"/>
                </a:solidFill>
              </a:rPr>
              <a:t>.</a:t>
            </a:r>
            <a:endParaRPr lang="es-ES" dirty="0">
              <a:solidFill>
                <a:schemeClr val="hlink"/>
              </a:solidFill>
            </a:endParaRP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3849688" y="2581275"/>
            <a:ext cx="250825" cy="4276725"/>
          </a:xfrm>
          <a:prstGeom prst="rect">
            <a:avLst/>
          </a:prstGeom>
          <a:solidFill>
            <a:schemeClr val="hlink"/>
          </a:solidFill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xfrm>
            <a:off x="323850" y="476250"/>
            <a:ext cx="80041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2068512" y="1340768"/>
            <a:ext cx="6259513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r>
              <a:rPr lang="es-ES" dirty="0"/>
              <a:t>	 </a:t>
            </a:r>
          </a:p>
          <a:p>
            <a:r>
              <a:rPr lang="es-ES" sz="2000" i="1" dirty="0">
                <a:latin typeface="+mn-lt"/>
              </a:rPr>
              <a:t>"Duermen apiñados en un ambiente que ha recibido calor todo el día. En Catamarca te acostabas a las 11 de la noche y si dormías una hora era mucho; te levantabas bañado de transpiración. Comemos unos parados otros sentados. No tenías donde sentarte. La provisión de agua es insuficiente y también ineficiente… deben beber agua recalentada por el calor y la falta de elementos refrigerantes”</a:t>
            </a:r>
          </a:p>
          <a:p>
            <a:endParaRPr lang="es-ES" sz="2000" dirty="0">
              <a:latin typeface="+mn-lt"/>
            </a:endParaRPr>
          </a:p>
          <a:p>
            <a:pPr eaLnBrk="0" hangingPunct="0"/>
            <a:endParaRPr lang="es-ES" sz="1000" dirty="0"/>
          </a:p>
          <a:p>
            <a:r>
              <a:rPr lang="es-ES" sz="1000" dirty="0"/>
              <a:t>	 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 rot="-5400000">
            <a:off x="-1676400" y="3843338"/>
            <a:ext cx="46164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Lugar de trabajo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039937" y="3933056"/>
            <a:ext cx="6288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+mj-lt"/>
              </a:rPr>
              <a:t>¿Qué dice la ley? “Garantizar condiciones de trabajo dignas”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04022" y="5052812"/>
            <a:ext cx="6895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+mj-lt"/>
              </a:rPr>
              <a:t>¿Qué hacían las empresas? Cada empresa tenía sus propios estándares de campamento con “condiciones dignas” (igualar condiciones de </a:t>
            </a:r>
            <a:r>
              <a:rPr lang="es-ES" sz="2400" dirty="0" err="1">
                <a:latin typeface="+mj-lt"/>
              </a:rPr>
              <a:t>habitacionalidad</a:t>
            </a:r>
            <a:r>
              <a:rPr lang="es-ES" sz="2400" dirty="0">
                <a:latin typeface="+mj-lt"/>
              </a:rPr>
              <a:t> con condiciones de trabajo)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>
          <a:xfrm>
            <a:off x="395288" y="476250"/>
            <a:ext cx="80041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2051720" y="1609551"/>
            <a:ext cx="6789768" cy="2708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r>
              <a:rPr lang="es-ES" i="1" dirty="0">
                <a:latin typeface="+mj-lt"/>
              </a:rPr>
              <a:t>“(El reclutamiento es) …un dispositivo que manejan los intendentes y comisionados rurales. La gente no sabe ni cuánto ganará ni a dónde irá a trabajar. En Santiago les dicen que trabajarán 8 horas con una de almuerzo, una vez en el campo, terminan trabajando más. De un día para otro les dicen que tienen que volver. No saben si van a estar cinco días o quince. Saben a qué lugar van a trabajar al momento que llegan”</a:t>
            </a:r>
          </a:p>
          <a:p>
            <a:endParaRPr lang="es-AR" dirty="0">
              <a:latin typeface="+mj-lt"/>
            </a:endParaRPr>
          </a:p>
          <a:p>
            <a:endParaRPr lang="es-ES" i="1" dirty="0">
              <a:latin typeface="+mj-lt"/>
            </a:endParaRPr>
          </a:p>
          <a:p>
            <a:endParaRPr lang="es-ES" sz="1600" dirty="0"/>
          </a:p>
          <a:p>
            <a:pPr eaLnBrk="0" hangingPunct="0"/>
            <a:endParaRPr lang="es-ES" sz="1600" dirty="0">
              <a:latin typeface="Times New Roman" pitchFamily="18" charset="0"/>
            </a:endParaRP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 rot="-5400000">
            <a:off x="-1173163" y="3484563"/>
            <a:ext cx="4371975" cy="152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Condiciones de</a:t>
            </a:r>
          </a:p>
          <a:p>
            <a:r>
              <a:rPr lang="es-ES" sz="5000">
                <a:solidFill>
                  <a:schemeClr val="hlink"/>
                </a:solidFill>
              </a:rPr>
              <a:t>Contratación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086222" y="3856320"/>
            <a:ext cx="648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dirty="0">
                <a:solidFill>
                  <a:srgbClr val="002060"/>
                </a:solidFill>
                <a:latin typeface="Calibri"/>
              </a:rPr>
              <a:t>¿Qué dice la ley? </a:t>
            </a:r>
            <a:r>
              <a:rPr lang="es-AR" sz="2400" dirty="0">
                <a:solidFill>
                  <a:srgbClr val="002060"/>
                </a:solidFill>
                <a:latin typeface="Calibri"/>
              </a:rPr>
              <a:t>Trabajador registrado en RENATRE con contrato de trabajo firmado.</a:t>
            </a:r>
          </a:p>
          <a:p>
            <a:pPr lvl="0"/>
            <a:endParaRPr lang="es-AR" sz="2400" dirty="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111374" y="5085184"/>
            <a:ext cx="6925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400" b="1" dirty="0">
                <a:solidFill>
                  <a:srgbClr val="002060"/>
                </a:solidFill>
                <a:latin typeface="Calibri"/>
              </a:rPr>
              <a:t>¿Qué hacían las empresas? </a:t>
            </a:r>
            <a:r>
              <a:rPr lang="es-AR" sz="2400" dirty="0">
                <a:solidFill>
                  <a:srgbClr val="002060"/>
                </a:solidFill>
                <a:latin typeface="Calibri"/>
              </a:rPr>
              <a:t>Garantizaban el registro del trabajador en RENATRE con un contrato ilegible por parte de trabajadores </a:t>
            </a:r>
            <a:r>
              <a:rPr lang="es-AR" sz="2400" dirty="0" err="1">
                <a:solidFill>
                  <a:srgbClr val="002060"/>
                </a:solidFill>
                <a:latin typeface="Calibri"/>
              </a:rPr>
              <a:t>semianalfabetos</a:t>
            </a:r>
            <a:r>
              <a:rPr lang="es-AR" sz="2400" dirty="0">
                <a:solidFill>
                  <a:srgbClr val="002060"/>
                </a:solidFill>
                <a:latin typeface="Calibri"/>
              </a:rPr>
              <a:t>. </a:t>
            </a:r>
            <a:endParaRPr lang="es-ES" sz="2400" dirty="0">
              <a:solidFill>
                <a:srgbClr val="002060"/>
              </a:solidFill>
              <a:latin typeface="Calibri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>
          <a:xfrm>
            <a:off x="395288" y="476250"/>
            <a:ext cx="80041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2111374" y="2043846"/>
            <a:ext cx="6789768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endParaRPr lang="es-ES" i="1" dirty="0">
              <a:latin typeface="+mj-lt"/>
            </a:endParaRPr>
          </a:p>
          <a:p>
            <a:r>
              <a:rPr lang="es-ES" i="1" dirty="0">
                <a:latin typeface="+mj-lt"/>
              </a:rPr>
              <a:t>“Cuando llueve o la flor no brotó, no se trabaja pero esos días no se cobran. A veces los mandan y los tienen ahí sin trabajar y sin pagarles, esperando.”</a:t>
            </a:r>
          </a:p>
          <a:p>
            <a:endParaRPr lang="es-ES" dirty="0">
              <a:latin typeface="+mj-lt"/>
            </a:endParaRPr>
          </a:p>
          <a:p>
            <a:endParaRPr lang="es-ES" sz="1600" dirty="0"/>
          </a:p>
          <a:p>
            <a:pPr eaLnBrk="0" hangingPunct="0"/>
            <a:endParaRPr lang="es-ES" sz="1600" dirty="0">
              <a:latin typeface="Times New Roman" pitchFamily="18" charset="0"/>
            </a:endParaRP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 rot="-5400000">
            <a:off x="-1173163" y="3484563"/>
            <a:ext cx="4371975" cy="152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Condiciones de</a:t>
            </a:r>
          </a:p>
          <a:p>
            <a:r>
              <a:rPr lang="es-ES" sz="5000">
                <a:solidFill>
                  <a:schemeClr val="hlink"/>
                </a:solidFill>
              </a:rPr>
              <a:t>Contratación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126808" y="4029165"/>
            <a:ext cx="6405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>
                <a:latin typeface="+mj-lt"/>
              </a:rPr>
              <a:t>¿Qué dice la ley? </a:t>
            </a:r>
            <a:r>
              <a:rPr lang="es-AR" sz="2400" dirty="0">
                <a:latin typeface="+mj-lt"/>
              </a:rPr>
              <a:t>El empleador no está obligado a pagar el día de lluvia.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11374" y="5269850"/>
            <a:ext cx="61330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>
                <a:latin typeface="+mj-lt"/>
              </a:rPr>
              <a:t>¿Qué hacía la empresa? </a:t>
            </a:r>
            <a:r>
              <a:rPr lang="es-AR" sz="2400" dirty="0">
                <a:latin typeface="+mj-lt"/>
              </a:rPr>
              <a:t>No pagaba el día de lluvia.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3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>
          <a:xfrm>
            <a:off x="395288" y="476250"/>
            <a:ext cx="80041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2181225" y="1366050"/>
            <a:ext cx="6259513" cy="332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s-ES" sz="1600" i="1" dirty="0"/>
          </a:p>
          <a:p>
            <a:r>
              <a:rPr lang="es-ES" sz="2000" i="1" dirty="0">
                <a:latin typeface="+mj-lt"/>
              </a:rPr>
              <a:t>“Ante el mínimo intento de sublevación de tan sólo uno de los trabajadores, la cuadrilla entera es mandada de regreso y el peón indisciplinado junto con el cabecilla no son vueltos a llamar. Mientras dura la actividad deben permanecer en el campamento, no tienen permitido salir siquiera cuando ha terminado la jornada".</a:t>
            </a:r>
          </a:p>
          <a:p>
            <a:endParaRPr lang="es-ES" sz="1600" i="1" dirty="0">
              <a:solidFill>
                <a:schemeClr val="bg2"/>
              </a:solidFill>
            </a:endParaRPr>
          </a:p>
          <a:p>
            <a:r>
              <a:rPr lang="es-ES" sz="1600" i="1" dirty="0">
                <a:solidFill>
                  <a:schemeClr val="bg2"/>
                </a:solidFill>
              </a:rPr>
              <a:t> </a:t>
            </a:r>
          </a:p>
          <a:p>
            <a:endParaRPr lang="es-AR" sz="1600" i="1" dirty="0">
              <a:solidFill>
                <a:schemeClr val="bg2"/>
              </a:solidFill>
            </a:endParaRPr>
          </a:p>
          <a:p>
            <a:endParaRPr lang="es-ES" sz="1600" i="1" dirty="0"/>
          </a:p>
          <a:p>
            <a:pPr eaLnBrk="0" hangingPunct="0"/>
            <a:endParaRPr lang="es-ES" sz="1600" dirty="0">
              <a:latin typeface="Times New Roman" pitchFamily="18" charset="0"/>
            </a:endParaRP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 rot="-5400000">
            <a:off x="-1173163" y="3484563"/>
            <a:ext cx="4371975" cy="152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Condiciones de</a:t>
            </a:r>
          </a:p>
          <a:p>
            <a:r>
              <a:rPr lang="es-ES" sz="5000">
                <a:solidFill>
                  <a:schemeClr val="hlink"/>
                </a:solidFill>
              </a:rPr>
              <a:t>Contratación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102990" y="3535875"/>
            <a:ext cx="67090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i="1" dirty="0"/>
          </a:p>
          <a:p>
            <a:r>
              <a:rPr lang="es-AR" sz="2400" b="1" dirty="0">
                <a:latin typeface="+mj-lt"/>
              </a:rPr>
              <a:t>¿Qué dice la ley? </a:t>
            </a:r>
            <a:r>
              <a:rPr lang="es-AR" sz="2400" dirty="0">
                <a:latin typeface="+mj-lt"/>
              </a:rPr>
              <a:t>Garantizar la libertad ambulatoria. </a:t>
            </a:r>
            <a:r>
              <a:rPr lang="es-AR" sz="2400" dirty="0" err="1">
                <a:latin typeface="+mj-lt"/>
              </a:rPr>
              <a:t>Prohibe</a:t>
            </a:r>
            <a:r>
              <a:rPr lang="es-AR" sz="2400" dirty="0">
                <a:latin typeface="+mj-lt"/>
              </a:rPr>
              <a:t> las sanciones colectivas.</a:t>
            </a:r>
          </a:p>
          <a:p>
            <a:endParaRPr lang="es-AR" dirty="0"/>
          </a:p>
        </p:txBody>
      </p:sp>
      <p:sp>
        <p:nvSpPr>
          <p:cNvPr id="3" name="Rectángulo 2"/>
          <p:cNvSpPr/>
          <p:nvPr/>
        </p:nvSpPr>
        <p:spPr>
          <a:xfrm>
            <a:off x="2102989" y="4715567"/>
            <a:ext cx="67090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>
                <a:latin typeface="+mj-lt"/>
              </a:rPr>
              <a:t>¿Qué hacían las empresas? </a:t>
            </a:r>
            <a:r>
              <a:rPr lang="es-AR" sz="2400" dirty="0">
                <a:latin typeface="+mj-lt"/>
              </a:rPr>
              <a:t>No tenían ningún procedimiento establecido en caso de que un trabajador quisiera salir (se improvisaba ante cada situación). Había sanciones colectivas. Las cuadrilla entera era devuelta a Santiago del Estero. </a:t>
            </a:r>
            <a:endParaRPr lang="es-ES" sz="2400" dirty="0">
              <a:latin typeface="+mj-lt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323850" y="404813"/>
            <a:ext cx="80041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2339752" y="2060575"/>
            <a:ext cx="6259513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r>
              <a:rPr lang="es-ES" i="1" dirty="0">
                <a:latin typeface="+mn-lt"/>
              </a:rPr>
              <a:t>"Si bien tienen menú pautado existen gastos extras que les son descontados: Jabón, elementos para lavar la ropa, cigarrillos, gaseosas. La proveeduría del lugar, que pertenece a la empresa, les vende la comida a un precio más alto que el corriente“</a:t>
            </a:r>
          </a:p>
          <a:p>
            <a:endParaRPr lang="es-AR" b="1" i="1" dirty="0">
              <a:latin typeface="+mn-lt"/>
            </a:endParaRPr>
          </a:p>
          <a:p>
            <a:endParaRPr lang="es-ES" i="1" dirty="0">
              <a:latin typeface="+mn-lt"/>
            </a:endParaRP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 rot="-5400000">
            <a:off x="-1100138" y="3484563"/>
            <a:ext cx="4371975" cy="152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Condiciones de</a:t>
            </a:r>
          </a:p>
          <a:p>
            <a:r>
              <a:rPr lang="es-ES" sz="5000">
                <a:solidFill>
                  <a:schemeClr val="hlink"/>
                </a:solidFill>
              </a:rPr>
              <a:t>Contratación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285999" y="3645024"/>
            <a:ext cx="6042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>
                <a:latin typeface="+mj-lt"/>
              </a:rPr>
              <a:t>¿Qué dice la ley? </a:t>
            </a:r>
            <a:r>
              <a:rPr lang="es-AR" sz="2400" dirty="0">
                <a:latin typeface="+mj-lt"/>
              </a:rPr>
              <a:t>No establece un mecanismo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285999" y="4568353"/>
            <a:ext cx="6042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>
                <a:latin typeface="+mj-lt"/>
              </a:rPr>
              <a:t>¿Qué hacían las empresas? </a:t>
            </a:r>
            <a:r>
              <a:rPr lang="es-AR" sz="2400" dirty="0">
                <a:latin typeface="+mj-lt"/>
              </a:rPr>
              <a:t>Dejaban liberada la relación entre proveedores y las cuadrillas. Endeudamiento de los trabajadores, descontado por recibo de sueldos. </a:t>
            </a:r>
            <a:endParaRPr lang="es-ES" sz="2400" dirty="0">
              <a:latin typeface="+mj-lt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323850" y="404813"/>
            <a:ext cx="80041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200" dirty="0"/>
              <a:t>Expresiones en prensa</a:t>
            </a:r>
          </a:p>
        </p:txBody>
      </p:sp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2314064" y="1495818"/>
            <a:ext cx="6259513" cy="2492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s-ES" i="1" dirty="0">
              <a:latin typeface="+mn-lt"/>
            </a:endParaRPr>
          </a:p>
          <a:p>
            <a:r>
              <a:rPr lang="es-ES" i="1" dirty="0">
                <a:latin typeface="+mn-lt"/>
              </a:rPr>
              <a:t>“Algunas empresas te venden o te descuentan la ropa”. “Te cobran la capa de lluvia a 35 pesos“</a:t>
            </a:r>
          </a:p>
          <a:p>
            <a:endParaRPr lang="es-ES" i="1" dirty="0">
              <a:latin typeface="+mn-lt"/>
            </a:endParaRPr>
          </a:p>
          <a:p>
            <a:r>
              <a:rPr lang="es-AR" b="1" i="1" dirty="0">
                <a:latin typeface="+mn-lt"/>
              </a:rPr>
              <a:t>¿Qué dice la ley?</a:t>
            </a:r>
            <a:r>
              <a:rPr lang="es-AR" dirty="0">
                <a:latin typeface="+mn-lt"/>
              </a:rPr>
              <a:t> </a:t>
            </a:r>
            <a:r>
              <a:rPr lang="es-AR" dirty="0" err="1">
                <a:latin typeface="+mn-lt"/>
              </a:rPr>
              <a:t>Prohibe</a:t>
            </a:r>
            <a:r>
              <a:rPr lang="es-AR" dirty="0">
                <a:latin typeface="+mn-lt"/>
              </a:rPr>
              <a:t> la venta de la capa de lluvia y la ropa.</a:t>
            </a:r>
          </a:p>
          <a:p>
            <a:endParaRPr lang="es-AR" dirty="0">
              <a:latin typeface="+mn-lt"/>
            </a:endParaRPr>
          </a:p>
          <a:p>
            <a:r>
              <a:rPr lang="es-AR" b="1" dirty="0">
                <a:latin typeface="+mn-lt"/>
              </a:rPr>
              <a:t>¿Qué hacían las empresas? </a:t>
            </a:r>
            <a:r>
              <a:rPr lang="es-AR" dirty="0">
                <a:latin typeface="+mn-lt"/>
              </a:rPr>
              <a:t>Descontaban la capa de lluvia.</a:t>
            </a:r>
          </a:p>
          <a:p>
            <a:endParaRPr lang="es-AR" b="1" dirty="0">
              <a:latin typeface="+mn-lt"/>
            </a:endParaRPr>
          </a:p>
          <a:p>
            <a:endParaRPr lang="es-ES" i="1" dirty="0">
              <a:latin typeface="+mn-lt"/>
            </a:endParaRP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 rot="-5400000">
            <a:off x="-1100138" y="3484563"/>
            <a:ext cx="4371975" cy="152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ES" sz="5000">
                <a:solidFill>
                  <a:schemeClr val="hlink"/>
                </a:solidFill>
              </a:rPr>
              <a:t>Condiciones de</a:t>
            </a:r>
          </a:p>
          <a:p>
            <a:r>
              <a:rPr lang="es-ES" sz="5000">
                <a:solidFill>
                  <a:schemeClr val="hlink"/>
                </a:solidFill>
              </a:rPr>
              <a:t>Contratación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285999" y="4275853"/>
            <a:ext cx="6313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latin typeface="+mj-lt"/>
              </a:rPr>
              <a:t>“Les pagaban una vez que estaban volviendo”</a:t>
            </a:r>
          </a:p>
          <a:p>
            <a:endParaRPr lang="es-AR" dirty="0">
              <a:latin typeface="+mj-lt"/>
            </a:endParaRPr>
          </a:p>
          <a:p>
            <a:r>
              <a:rPr lang="es-AR" b="1" dirty="0">
                <a:latin typeface="+mj-lt"/>
              </a:rPr>
              <a:t>¿Qué dice la ley? </a:t>
            </a:r>
            <a:r>
              <a:rPr lang="es-AR" dirty="0">
                <a:latin typeface="+mj-lt"/>
              </a:rPr>
              <a:t>No establece un mecanismo.</a:t>
            </a:r>
          </a:p>
          <a:p>
            <a:endParaRPr lang="es-AR" dirty="0">
              <a:latin typeface="+mj-lt"/>
            </a:endParaRPr>
          </a:p>
          <a:p>
            <a:r>
              <a:rPr lang="es-AR" b="1" dirty="0">
                <a:latin typeface="+mj-lt"/>
              </a:rPr>
              <a:t>¿Qué hacían las empresas? </a:t>
            </a:r>
            <a:r>
              <a:rPr lang="es-AR" dirty="0">
                <a:latin typeface="+mj-lt"/>
              </a:rPr>
              <a:t>Pagaban al final para “que no se lo gasten en alcohol”</a:t>
            </a:r>
            <a:endParaRPr lang="es-ES" b="1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33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15 Diagrama"/>
          <p:cNvGraphicFramePr/>
          <p:nvPr/>
        </p:nvGraphicFramePr>
        <p:xfrm>
          <a:off x="539750" y="476250"/>
          <a:ext cx="5818200" cy="1023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989013" y="4972050"/>
            <a:ext cx="3197225" cy="793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s-AR" sz="2600">
                <a:solidFill>
                  <a:schemeClr val="hlink"/>
                </a:solidFill>
              </a:rPr>
              <a:t>Dentro del marco legal permitido</a:t>
            </a:r>
            <a:endParaRPr lang="es-ES" sz="2600">
              <a:solidFill>
                <a:schemeClr val="hlink"/>
              </a:solidFill>
            </a:endParaRP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084263" y="5859463"/>
            <a:ext cx="3197225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s-AR" sz="1600"/>
              <a:t>Muchas situaciones</a:t>
            </a:r>
          </a:p>
          <a:p>
            <a:r>
              <a:rPr lang="es-AR" sz="1600"/>
              <a:t>Ej. No pago día de lluvia</a:t>
            </a:r>
            <a:endParaRPr lang="es-ES" sz="160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27113" y="3425825"/>
            <a:ext cx="3294062" cy="1195388"/>
            <a:chOff x="260" y="2274"/>
            <a:chExt cx="2075" cy="753"/>
          </a:xfrm>
        </p:grpSpPr>
        <p:sp>
          <p:nvSpPr>
            <p:cNvPr id="35853" name="Text Box 6"/>
            <p:cNvSpPr txBox="1">
              <a:spLocks noChangeArrowheads="1"/>
            </p:cNvSpPr>
            <p:nvPr/>
          </p:nvSpPr>
          <p:spPr bwMode="auto">
            <a:xfrm>
              <a:off x="260" y="2274"/>
              <a:ext cx="200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s-AR" sz="2600" dirty="0">
                  <a:solidFill>
                    <a:schemeClr val="accent1"/>
                  </a:solidFill>
                </a:rPr>
                <a:t>Vacío legal</a:t>
              </a:r>
              <a:endParaRPr lang="es-ES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5854" name="Text Box 7"/>
            <p:cNvSpPr txBox="1">
              <a:spLocks noChangeArrowheads="1"/>
            </p:cNvSpPr>
            <p:nvPr/>
          </p:nvSpPr>
          <p:spPr bwMode="auto">
            <a:xfrm>
              <a:off x="321" y="2565"/>
              <a:ext cx="2014" cy="4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s-AR" sz="1600"/>
                <a:t>Algunas situaciones </a:t>
              </a:r>
            </a:p>
            <a:p>
              <a:r>
                <a:rPr lang="es-AR" sz="1600"/>
                <a:t>Ej. Administración de comida a cargo de la cuadrilla</a:t>
              </a:r>
              <a:endParaRPr lang="es-ES" sz="16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042987" y="1660525"/>
            <a:ext cx="3279775" cy="1433513"/>
            <a:chOff x="278" y="2999"/>
            <a:chExt cx="2066" cy="903"/>
          </a:xfrm>
        </p:grpSpPr>
        <p:sp>
          <p:nvSpPr>
            <p:cNvPr id="35851" name="Text Box 9"/>
            <p:cNvSpPr txBox="1">
              <a:spLocks noChangeArrowheads="1"/>
            </p:cNvSpPr>
            <p:nvPr/>
          </p:nvSpPr>
          <p:spPr bwMode="auto">
            <a:xfrm>
              <a:off x="278" y="2999"/>
              <a:ext cx="2007" cy="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s-AR" sz="2600" dirty="0">
                  <a:solidFill>
                    <a:srgbClr val="FF0000"/>
                  </a:solidFill>
                </a:rPr>
                <a:t>Afuera del marco legal permitido</a:t>
              </a:r>
              <a:endParaRPr lang="es-ES" sz="2600" dirty="0">
                <a:solidFill>
                  <a:srgbClr val="FF0000"/>
                </a:solidFill>
              </a:endParaRPr>
            </a:p>
          </p:txBody>
        </p:sp>
        <p:sp>
          <p:nvSpPr>
            <p:cNvPr id="35852" name="Text Box 10"/>
            <p:cNvSpPr txBox="1">
              <a:spLocks noChangeArrowheads="1"/>
            </p:cNvSpPr>
            <p:nvPr/>
          </p:nvSpPr>
          <p:spPr bwMode="auto">
            <a:xfrm>
              <a:off x="330" y="3594"/>
              <a:ext cx="2014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s-AR" sz="1600" dirty="0"/>
                <a:t>Varias situaciones</a:t>
              </a:r>
            </a:p>
            <a:p>
              <a:r>
                <a:rPr lang="es-AR" sz="1600" dirty="0"/>
                <a:t>Ej. Descuento capa de lluvia</a:t>
              </a:r>
              <a:endParaRPr lang="es-ES" sz="1600" dirty="0"/>
            </a:p>
          </p:txBody>
        </p:sp>
      </p:grpSp>
      <p:sp>
        <p:nvSpPr>
          <p:cNvPr id="35846" name="Line 11"/>
          <p:cNvSpPr>
            <a:spLocks noChangeShapeType="1"/>
          </p:cNvSpPr>
          <p:nvPr/>
        </p:nvSpPr>
        <p:spPr bwMode="auto">
          <a:xfrm>
            <a:off x="4456113" y="1787525"/>
            <a:ext cx="0" cy="441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AR"/>
          </a:p>
        </p:txBody>
      </p:sp>
      <p:sp>
        <p:nvSpPr>
          <p:cNvPr id="35847" name="Line 12"/>
          <p:cNvSpPr>
            <a:spLocks noChangeShapeType="1"/>
          </p:cNvSpPr>
          <p:nvPr/>
        </p:nvSpPr>
        <p:spPr bwMode="auto">
          <a:xfrm>
            <a:off x="4443413" y="3836988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tIns="0" rIns="0" bIns="0"/>
          <a:lstStyle/>
          <a:p>
            <a:endParaRPr lang="es-AR"/>
          </a:p>
        </p:txBody>
      </p:sp>
      <p:sp>
        <p:nvSpPr>
          <p:cNvPr id="35848" name="Text Box 13"/>
          <p:cNvSpPr txBox="1">
            <a:spLocks noChangeArrowheads="1"/>
          </p:cNvSpPr>
          <p:nvPr/>
        </p:nvSpPr>
        <p:spPr bwMode="auto">
          <a:xfrm>
            <a:off x="5548313" y="2633663"/>
            <a:ext cx="2881312" cy="2444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s-AR" sz="2200">
                <a:solidFill>
                  <a:schemeClr val="folHlink"/>
                </a:solidFill>
              </a:rPr>
              <a:t>Sumatoria de situaciones</a:t>
            </a:r>
          </a:p>
          <a:p>
            <a:r>
              <a:rPr lang="es-AR" sz="2200">
                <a:solidFill>
                  <a:schemeClr val="folHlink"/>
                </a:solidFill>
              </a:rPr>
              <a:t>que pueden ser percibidas por distintos grupos de interés como vulneración de DDHH</a:t>
            </a:r>
            <a:endParaRPr lang="es-ES" sz="2200">
              <a:solidFill>
                <a:schemeClr val="folHlink"/>
              </a:solidFill>
            </a:endParaRPr>
          </a:p>
        </p:txBody>
      </p:sp>
      <p:sp>
        <p:nvSpPr>
          <p:cNvPr id="35849" name="Rectangle 14"/>
          <p:cNvSpPr>
            <a:spLocks noChangeArrowheads="1"/>
          </p:cNvSpPr>
          <p:nvPr/>
        </p:nvSpPr>
        <p:spPr bwMode="auto">
          <a:xfrm>
            <a:off x="4894263" y="5345113"/>
            <a:ext cx="4024312" cy="1066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s-ES" sz="2000"/>
              <a:t>Situación de los trabajadores rurales migrantes = Trata de personas o “</a:t>
            </a:r>
            <a:r>
              <a:rPr lang="es-ES" sz="2000" i="1"/>
              <a:t>trabajo esclavo</a:t>
            </a:r>
            <a:r>
              <a:rPr lang="es-ES" sz="2000"/>
              <a:t>”</a:t>
            </a:r>
          </a:p>
        </p:txBody>
      </p:sp>
      <p:sp>
        <p:nvSpPr>
          <p:cNvPr id="35850" name="Text Box 15"/>
          <p:cNvSpPr txBox="1">
            <a:spLocks noChangeArrowheads="1"/>
          </p:cNvSpPr>
          <p:nvPr/>
        </p:nvSpPr>
        <p:spPr bwMode="auto">
          <a:xfrm rot="-5400000">
            <a:off x="-1057275" y="3411538"/>
            <a:ext cx="31972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s-AR" sz="2600">
                <a:solidFill>
                  <a:schemeClr val="accent2"/>
                </a:solidFill>
              </a:rPr>
              <a:t>Usos y costumbres</a:t>
            </a:r>
            <a:endParaRPr lang="es-ES" sz="2600">
              <a:solidFill>
                <a:schemeClr val="accent2"/>
              </a:solidFill>
            </a:endParaRPr>
          </a:p>
        </p:txBody>
      </p:sp>
      <p:pic>
        <p:nvPicPr>
          <p:cNvPr id="17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4962846"/>
              </p:ext>
            </p:extLst>
          </p:nvPr>
        </p:nvGraphicFramePr>
        <p:xfrm>
          <a:off x="456721" y="1000525"/>
          <a:ext cx="7832725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918711658"/>
              </p:ext>
            </p:extLst>
          </p:nvPr>
        </p:nvGraphicFramePr>
        <p:xfrm>
          <a:off x="571472" y="428604"/>
          <a:ext cx="6376792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890" name="2 Rectángulo"/>
          <p:cNvSpPr>
            <a:spLocks noChangeArrowheads="1"/>
          </p:cNvSpPr>
          <p:nvPr/>
        </p:nvSpPr>
        <p:spPr bwMode="auto">
          <a:xfrm>
            <a:off x="755650" y="1638300"/>
            <a:ext cx="7561263" cy="4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Ningún ejecutivo fue hallado culpable por trata de personas, trabajo esclavo, etc. No obstante, había situaciones de precariedad laboral.</a:t>
            </a:r>
          </a:p>
          <a:p>
            <a:pPr>
              <a:lnSpc>
                <a:spcPct val="90000"/>
              </a:lnSpc>
            </a:pPr>
            <a:endParaRPr lang="es-AR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Nuevo marco legal.</a:t>
            </a:r>
          </a:p>
          <a:p>
            <a:pPr>
              <a:lnSpc>
                <a:spcPct val="90000"/>
              </a:lnSpc>
            </a:pPr>
            <a:endParaRPr lang="es-AR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Nuevas reglas de juego.</a:t>
            </a:r>
          </a:p>
          <a:p>
            <a:pPr>
              <a:lnSpc>
                <a:spcPct val="90000"/>
              </a:lnSpc>
            </a:pPr>
            <a:endParaRPr lang="es-AR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Muchos ejecutivos despedidos.</a:t>
            </a:r>
          </a:p>
          <a:p>
            <a:pPr>
              <a:lnSpc>
                <a:spcPct val="90000"/>
              </a:lnSpc>
            </a:pPr>
            <a:endParaRPr lang="es-AR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Mucho stress</a:t>
            </a:r>
          </a:p>
          <a:p>
            <a:pPr>
              <a:lnSpc>
                <a:spcPct val="90000"/>
              </a:lnSpc>
            </a:pPr>
            <a:endParaRPr lang="es-AR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s-AR" sz="2600" dirty="0">
                <a:latin typeface="+mj-lt"/>
              </a:rPr>
              <a:t> Mucho dinero gastado por reaccionar tarde. </a:t>
            </a:r>
            <a:endParaRPr lang="es-ES" sz="2600" dirty="0">
              <a:latin typeface="+mj-lt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67"/>
            <a:ext cx="9144000" cy="719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23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l="54509" t="16360" r="11178" b="8829"/>
          <a:stretch>
            <a:fillRect/>
          </a:stretch>
        </p:blipFill>
        <p:spPr bwMode="auto">
          <a:xfrm>
            <a:off x="0" y="0"/>
            <a:ext cx="5148064" cy="631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 l="14861" t="15547" r="52767" b="7672"/>
          <a:stretch>
            <a:fillRect/>
          </a:stretch>
        </p:blipFill>
        <p:spPr bwMode="auto">
          <a:xfrm>
            <a:off x="4644008" y="0"/>
            <a:ext cx="4623420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recto"/>
          <p:cNvCxnSpPr/>
          <p:nvPr/>
        </p:nvCxnSpPr>
        <p:spPr>
          <a:xfrm>
            <a:off x="6804248" y="1844824"/>
            <a:ext cx="0" cy="16561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2555776" y="2348880"/>
            <a:ext cx="0" cy="16561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40120" t="33094" r="16159" b="13751"/>
          <a:stretch>
            <a:fillRect/>
          </a:stretch>
        </p:blipFill>
        <p:spPr bwMode="auto">
          <a:xfrm>
            <a:off x="-1" y="0"/>
            <a:ext cx="9230301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40120" t="12422" r="15605" b="9813"/>
          <a:stretch>
            <a:fillRect/>
          </a:stretch>
        </p:blipFill>
        <p:spPr bwMode="auto">
          <a:xfrm>
            <a:off x="467544" y="0"/>
            <a:ext cx="7704856" cy="69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Elipse"/>
          <p:cNvSpPr/>
          <p:nvPr/>
        </p:nvSpPr>
        <p:spPr>
          <a:xfrm>
            <a:off x="0" y="2708920"/>
            <a:ext cx="3203848" cy="27363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3666" name="Picture 2" descr="http://panampost.com/wp-content/uploads/1366932832-rescue-continues-for-a-second-day-at-rana-plaza-in-dhaka_19946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19" y="404664"/>
            <a:ext cx="9153919" cy="6093296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071670" y="6488668"/>
            <a:ext cx="542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http://bangladeshaccord.org/signatories/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34</a:t>
            </a:fld>
            <a:endParaRPr lang="es-ES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 l="12079" t="12695" r="38506" b="6250"/>
          <a:stretch>
            <a:fillRect/>
          </a:stretch>
        </p:blipFill>
        <p:spPr bwMode="auto">
          <a:xfrm>
            <a:off x="1285852" y="427020"/>
            <a:ext cx="6429420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35</a:t>
            </a:fld>
            <a:endParaRPr lang="es-E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13262" r="20739" b="12267"/>
          <a:stretch/>
        </p:blipFill>
        <p:spPr bwMode="auto">
          <a:xfrm>
            <a:off x="67644" y="764704"/>
            <a:ext cx="9061348" cy="544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308304" y="2132856"/>
            <a:ext cx="1835696" cy="432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8052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36</a:t>
            </a:fld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 l="18997" t="13520" r="21156" b="12109"/>
          <a:stretch>
            <a:fillRect/>
          </a:stretch>
        </p:blipFill>
        <p:spPr bwMode="auto">
          <a:xfrm>
            <a:off x="-1" y="274637"/>
            <a:ext cx="9227301" cy="644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3"/>
          <a:srcRect l="15373" t="19379" r="17642" b="6250"/>
          <a:stretch>
            <a:fillRect/>
          </a:stretch>
        </p:blipFill>
        <p:spPr bwMode="auto">
          <a:xfrm>
            <a:off x="214282" y="685801"/>
            <a:ext cx="8715436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214313" y="357188"/>
            <a:ext cx="8716962" cy="968375"/>
          </a:xfrm>
        </p:spPr>
        <p:txBody>
          <a:bodyPr/>
          <a:lstStyle/>
          <a:p>
            <a:pPr eaLnBrk="1" hangingPunct="1"/>
            <a:r>
              <a:rPr lang="en-US" sz="3200"/>
              <a:t>Primer paso: Evaluación de Riesgo en la Cadena de Proveedores</a:t>
            </a:r>
          </a:p>
        </p:txBody>
      </p:sp>
      <p:pic>
        <p:nvPicPr>
          <p:cNvPr id="53250" name="Content Placeholder 3" descr="Screen shot 2011-10-02 at 3.34.03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84163" y="2203450"/>
            <a:ext cx="8574087" cy="4022725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Título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endParaRPr lang="pt-BR"/>
          </a:p>
        </p:txBody>
      </p:sp>
      <p:sp>
        <p:nvSpPr>
          <p:cNvPr id="51202" name="2 Marcador de contenido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endParaRPr lang="pt-BR"/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 cstate="print"/>
          <a:srcRect l="27391" t="24236" r="25014" b="981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2997200" cy="381476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s-ES" sz="2400"/>
              <a:t>	</a:t>
            </a:r>
            <a:endParaRPr lang="es-AR" sz="2400"/>
          </a:p>
          <a:p>
            <a:pPr>
              <a:buFont typeface="Wingdings" pitchFamily="2" charset="2"/>
              <a:buNone/>
            </a:pPr>
            <a:endParaRPr lang="es-AR" sz="2400"/>
          </a:p>
        </p:txBody>
      </p:sp>
      <p:pic>
        <p:nvPicPr>
          <p:cNvPr id="117764" name="Objeto 1"/>
          <p:cNvPicPr>
            <a:picLocks noGrp="1" noChangeArrowheads="1"/>
          </p:cNvPicPr>
          <p:nvPr>
            <p:ph sz="half" idx="2"/>
          </p:nvPr>
        </p:nvPicPr>
        <p:blipFill>
          <a:blip r:embed="rId2" cstate="print"/>
          <a:srcRect l="-2640" t="-2928" r="-2939" b="-2396"/>
          <a:stretch>
            <a:fillRect/>
          </a:stretch>
        </p:blipFill>
        <p:spPr>
          <a:xfrm>
            <a:off x="755576" y="1052736"/>
            <a:ext cx="7848872" cy="4608512"/>
          </a:xfrm>
          <a:noFill/>
          <a:ln/>
        </p:spPr>
      </p:pic>
      <p:pic>
        <p:nvPicPr>
          <p:cNvPr id="4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1 Título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endParaRPr lang="pt-BR"/>
          </a:p>
        </p:txBody>
      </p:sp>
      <p:sp>
        <p:nvSpPr>
          <p:cNvPr id="48130" name="2 Marcador de contenido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endParaRPr lang="pt-BR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 l="21112" t="10574" r="23872" b="11032"/>
          <a:stretch>
            <a:fillRect/>
          </a:stretch>
        </p:blipFill>
        <p:spPr bwMode="auto">
          <a:xfrm>
            <a:off x="0" y="-53975"/>
            <a:ext cx="9144000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hlinkClick r:id="rId2"/>
            </a:endParaRPr>
          </a:p>
          <a:p>
            <a:pPr>
              <a:buNone/>
            </a:pPr>
            <a:endParaRPr lang="es-AR" dirty="0">
              <a:hlinkClick r:id="rId2"/>
            </a:endParaRPr>
          </a:p>
          <a:p>
            <a:pPr>
              <a:buNone/>
            </a:pPr>
            <a:endParaRPr lang="es-AR" dirty="0">
              <a:hlinkClick r:id="rId2"/>
            </a:endParaRPr>
          </a:p>
          <a:p>
            <a:pPr algn="ctr">
              <a:buNone/>
            </a:pPr>
            <a:r>
              <a:rPr lang="es-AR" dirty="0">
                <a:hlinkClick r:id="rId2"/>
              </a:rPr>
              <a:t>http://manufacturingmap.nikeinc.com/#</a:t>
            </a:r>
            <a:r>
              <a:rPr lang="es-AR" dirty="0"/>
              <a:t>  </a:t>
            </a:r>
            <a:endParaRPr lang="es-ES" dirty="0"/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16360" r="20033" b="4891"/>
          <a:stretch>
            <a:fillRect/>
          </a:stretch>
        </p:blipFill>
        <p:spPr bwMode="auto">
          <a:xfrm>
            <a:off x="0" y="-27385"/>
            <a:ext cx="9144000" cy="689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Título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endParaRPr lang="pt-BR"/>
          </a:p>
        </p:txBody>
      </p:sp>
      <p:sp>
        <p:nvSpPr>
          <p:cNvPr id="50178" name="2 Marcador de contenido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endParaRPr lang="pt-BR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 cstate="print"/>
          <a:srcRect l="21112" t="11328" r="23872" b="5757"/>
          <a:stretch>
            <a:fillRect/>
          </a:stretch>
        </p:blipFill>
        <p:spPr bwMode="auto">
          <a:xfrm>
            <a:off x="468313" y="0"/>
            <a:ext cx="8027987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>
          <a:xfrm>
            <a:off x="38113" y="342684"/>
            <a:ext cx="7924800" cy="1143000"/>
          </a:xfrm>
        </p:spPr>
        <p:txBody>
          <a:bodyPr/>
          <a:lstStyle/>
          <a:p>
            <a:pPr eaLnBrk="1" hangingPunct="1"/>
            <a:r>
              <a:rPr lang="es-ES" sz="3200" dirty="0"/>
              <a:t>¿Qué significa la gestión responsable de proveedores?</a:t>
            </a: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4097" name="Object 1"/>
          <p:cNvGraphicFramePr>
            <a:graphicFrameLocks noChangeAspect="1"/>
          </p:cNvGraphicFramePr>
          <p:nvPr/>
        </p:nvGraphicFramePr>
        <p:xfrm>
          <a:off x="1187450" y="1484313"/>
          <a:ext cx="6769100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" r:id="rId2" imgW="4520306" imgH="3392402" progId="PowerPoint.Slide.12">
                  <p:embed/>
                </p:oleObj>
              </mc:Choice>
              <mc:Fallback>
                <p:oleObj name="Diapositiva" r:id="rId2" imgW="4520306" imgH="3392402" progId="PowerPoint.Slide.12">
                  <p:embed/>
                  <p:pic>
                    <p:nvPicPr>
                      <p:cNvPr id="409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6769100" cy="5091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52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F9A0301-B932-4F87-9BF4-17FB2CD1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46" y="190500"/>
            <a:ext cx="7924800" cy="1143000"/>
          </a:xfrm>
        </p:spPr>
        <p:txBody>
          <a:bodyPr/>
          <a:lstStyle/>
          <a:p>
            <a:pPr algn="l"/>
            <a:r>
              <a:rPr lang="es-MX" sz="3200" dirty="0"/>
              <a:t>Responsabilidad con proveedores</a:t>
            </a:r>
            <a:br>
              <a:rPr lang="es-MX" sz="3200" dirty="0"/>
            </a:br>
            <a:endParaRPr lang="es-AR" sz="3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D7E43-77DD-428C-98B2-6A7CCDB0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6" y="1000525"/>
            <a:ext cx="8076252" cy="53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9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F9A0301-B932-4F87-9BF4-17FB2CD1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46" y="190500"/>
            <a:ext cx="7924800" cy="1143000"/>
          </a:xfrm>
        </p:spPr>
        <p:txBody>
          <a:bodyPr/>
          <a:lstStyle/>
          <a:p>
            <a:pPr algn="l"/>
            <a:r>
              <a:rPr lang="es-MX" sz="3200" dirty="0"/>
              <a:t>Responsabilidad con proveedores</a:t>
            </a:r>
            <a:br>
              <a:rPr lang="es-MX" sz="3200" dirty="0"/>
            </a:br>
            <a:endParaRPr lang="es-AR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23ECCE-9F2A-48A4-BC99-D49F0DC5D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" t="28990" r="24047" b="18614"/>
          <a:stretch/>
        </p:blipFill>
        <p:spPr>
          <a:xfrm>
            <a:off x="391577" y="1772816"/>
            <a:ext cx="859098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9079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1 Título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endParaRPr lang="es-ES"/>
          </a:p>
        </p:txBody>
      </p:sp>
      <p:sp>
        <p:nvSpPr>
          <p:cNvPr id="45058" name="2 Marcador de contenido"/>
          <p:cNvSpPr>
            <a:spLocks noGrp="1"/>
          </p:cNvSpPr>
          <p:nvPr>
            <p:ph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endParaRPr lang="es-ES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 cstate="print"/>
          <a:srcRect b="18138"/>
          <a:stretch>
            <a:fillRect/>
          </a:stretch>
        </p:blipFill>
        <p:spPr bwMode="auto">
          <a:xfrm>
            <a:off x="0" y="0"/>
            <a:ext cx="914400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5126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500034" y="500042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2910" y="2000240"/>
            <a:ext cx="7700963" cy="4498975"/>
          </a:xfrm>
        </p:spPr>
        <p:txBody>
          <a:bodyPr>
            <a:normAutofit fontScale="550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s-AR" dirty="0"/>
              <a:t>	</a:t>
            </a:r>
            <a:r>
              <a:rPr lang="es-AR" sz="3800" dirty="0"/>
              <a:t>“los Negocios Inclusivos (NI) son iniciativas económicamente rentables, y ambiental y socialmente responsables, que utilizan los mecanismos del mercado para: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None/>
              <a:defRPr/>
            </a:pPr>
            <a:endParaRPr lang="es-AR" sz="3800" dirty="0"/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s-AR" sz="3200" dirty="0"/>
              <a:t>mejorar la calidad de vida de personas de bajos ingresos al permitir su </a:t>
            </a:r>
            <a:r>
              <a:rPr lang="es-AR" sz="3200" b="1" dirty="0"/>
              <a:t>participación en la cadena de valor como proveedores </a:t>
            </a:r>
            <a:r>
              <a:rPr lang="es-AR" sz="3200" dirty="0"/>
              <a:t>de materia prima, como agentes que agregan valor a bienes o servicios, o como vendedores/distribuidores de bienes o servicios, y/o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s-AR" sz="3200" dirty="0"/>
              <a:t>también al permitir su </a:t>
            </a:r>
            <a:r>
              <a:rPr lang="es-AR" sz="3200" b="1" dirty="0"/>
              <a:t>acceso a servicios básicos esenciales de mejor calidad o a menor precio</a:t>
            </a:r>
            <a:r>
              <a:rPr lang="es-AR" sz="3200" dirty="0"/>
              <a:t>, y/o, su acceso a productos o servicios que les permita entrar en un ‘círculo virtuoso’ de oportunidades de hacer negocioso mejorar su situación socio-económica”.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None/>
              <a:defRPr/>
            </a:pPr>
            <a:endParaRPr lang="es-AR" sz="3800" b="1" i="1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s-AR" sz="3800" b="1" i="1" dirty="0"/>
              <a:t>Fundación </a:t>
            </a:r>
            <a:r>
              <a:rPr lang="es-AR" sz="3800" b="1" i="1" dirty="0" err="1"/>
              <a:t>Avina</a:t>
            </a:r>
            <a:endParaRPr lang="es-AR" sz="3200" b="1" i="1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s-AR" sz="3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BF5BA-5E06-4CE6-9A6A-CA109CF8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366874-5280-45B2-A523-B6ECAAEF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49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1EB548-39FE-4D72-9488-BF98A03D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880526"/>
            <a:ext cx="8517179" cy="49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846388" y="1557338"/>
            <a:ext cx="3238500" cy="3957637"/>
            <a:chOff x="1793" y="844"/>
            <a:chExt cx="2040" cy="2493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1793" y="1297"/>
              <a:ext cx="2040" cy="204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Text Box 52"/>
            <p:cNvSpPr txBox="1">
              <a:spLocks noChangeArrowheads="1"/>
            </p:cNvSpPr>
            <p:nvPr/>
          </p:nvSpPr>
          <p:spPr bwMode="auto">
            <a:xfrm>
              <a:off x="2332" y="844"/>
              <a:ext cx="9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s-ES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resultados</a:t>
              </a:r>
            </a:p>
            <a:p>
              <a:pPr algn="ctr"/>
              <a:r>
                <a:rPr lang="es-ES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económicos</a:t>
              </a: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042991" y="2782888"/>
            <a:ext cx="4681541" cy="3238500"/>
            <a:chOff x="702" y="1617"/>
            <a:chExt cx="2949" cy="2040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611" y="1617"/>
              <a:ext cx="2040" cy="204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702" y="2790"/>
              <a:ext cx="101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leyes y</a:t>
              </a:r>
            </a:p>
            <a:p>
              <a:r>
                <a:rPr lang="es-ES" b="1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regulaciones</a:t>
              </a:r>
            </a:p>
          </p:txBody>
        </p:sp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3059113" y="2782888"/>
            <a:ext cx="4105276" cy="3238500"/>
            <a:chOff x="2018" y="1617"/>
            <a:chExt cx="2586" cy="2040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18" y="1617"/>
              <a:ext cx="2040" cy="204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 Box 54"/>
            <p:cNvSpPr txBox="1">
              <a:spLocks noChangeArrowheads="1"/>
            </p:cNvSpPr>
            <p:nvPr/>
          </p:nvSpPr>
          <p:spPr bwMode="auto">
            <a:xfrm>
              <a:off x="3963" y="3015"/>
              <a:ext cx="64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normas</a:t>
              </a:r>
            </a:p>
            <a:p>
              <a:r>
                <a:rPr lang="es-ES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éticas</a:t>
              </a:r>
            </a:p>
          </p:txBody>
        </p:sp>
      </p:grp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3276600" y="2925765"/>
            <a:ext cx="2195513" cy="2411413"/>
            <a:chOff x="2110" y="1752"/>
            <a:chExt cx="1383" cy="1519"/>
          </a:xfrm>
        </p:grpSpPr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3152" y="288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2608" y="320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2744" y="279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562" y="297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2744" y="302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2744" y="175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2517" y="193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2245" y="252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2472" y="247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2381" y="315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381" y="279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2925" y="315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3016" y="302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2925" y="265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3016" y="234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2653" y="247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2880" y="247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3108" y="247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2381" y="261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2517" y="270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2745" y="261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3016" y="279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2608" y="211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3243" y="270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3289" y="247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2744" y="193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2925" y="197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2789" y="211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2426" y="211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2290" y="225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3107" y="206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2925" y="220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2562" y="2297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2744" y="229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3152" y="225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2881" y="29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3198" y="302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3107" y="265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6"/>
            <p:cNvSpPr>
              <a:spLocks noChangeArrowheads="1"/>
            </p:cNvSpPr>
            <p:nvPr/>
          </p:nvSpPr>
          <p:spPr bwMode="auto">
            <a:xfrm>
              <a:off x="2382" y="293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2245" y="265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2789" y="320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2608" y="2840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0"/>
            <p:cNvSpPr>
              <a:spLocks noChangeArrowheads="1"/>
            </p:cNvSpPr>
            <p:nvPr/>
          </p:nvSpPr>
          <p:spPr bwMode="auto">
            <a:xfrm>
              <a:off x="3017" y="188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3108" y="315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2336" y="1979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424" y="2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3288" y="216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3379" y="229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3152" y="1887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3379" y="293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3425" y="270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2246" y="302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2110" y="2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200" y="238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2472" y="3067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2110" y="270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00" y="284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200" y="2160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382" y="234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2562" y="1797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2925" y="1752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3243" y="2025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95"/>
          <p:cNvGrpSpPr>
            <a:grpSpLocks/>
          </p:cNvGrpSpPr>
          <p:nvPr/>
        </p:nvGrpSpPr>
        <p:grpSpPr bwMode="auto">
          <a:xfrm>
            <a:off x="4500563" y="1938338"/>
            <a:ext cx="4013200" cy="700087"/>
            <a:chOff x="2835" y="1084"/>
            <a:chExt cx="2528" cy="441"/>
          </a:xfrm>
        </p:grpSpPr>
        <p:sp>
          <p:nvSpPr>
            <p:cNvPr id="75" name="Line 85"/>
            <p:cNvSpPr>
              <a:spLocks noChangeShapeType="1"/>
            </p:cNvSpPr>
            <p:nvPr/>
          </p:nvSpPr>
          <p:spPr bwMode="auto">
            <a:xfrm flipH="1">
              <a:off x="2835" y="1298"/>
              <a:ext cx="1179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Text Box 91"/>
            <p:cNvSpPr txBox="1">
              <a:spLocks noChangeArrowheads="1"/>
            </p:cNvSpPr>
            <p:nvPr/>
          </p:nvSpPr>
          <p:spPr bwMode="auto">
            <a:xfrm>
              <a:off x="4047" y="1084"/>
              <a:ext cx="131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i="1" dirty="0">
                  <a:cs typeface="Arial" pitchFamily="34" charset="0"/>
                </a:rPr>
                <a:t>$$ fuera de la ley</a:t>
              </a:r>
            </a:p>
            <a:p>
              <a:r>
                <a:rPr lang="es-ES" i="1" dirty="0">
                  <a:cs typeface="Arial" pitchFamily="34" charset="0"/>
                </a:rPr>
                <a:t>y nuestros principios</a:t>
              </a:r>
            </a:p>
          </p:txBody>
        </p:sp>
      </p:grpSp>
      <p:grpSp>
        <p:nvGrpSpPr>
          <p:cNvPr id="77" name="Group 96"/>
          <p:cNvGrpSpPr>
            <a:grpSpLocks/>
          </p:cNvGrpSpPr>
          <p:nvPr/>
        </p:nvGrpSpPr>
        <p:grpSpPr bwMode="auto">
          <a:xfrm>
            <a:off x="250825" y="2278063"/>
            <a:ext cx="2881313" cy="1223962"/>
            <a:chOff x="158" y="1298"/>
            <a:chExt cx="1815" cy="771"/>
          </a:xfrm>
        </p:grpSpPr>
        <p:sp>
          <p:nvSpPr>
            <p:cNvPr id="78" name="Line 90"/>
            <p:cNvSpPr>
              <a:spLocks noChangeShapeType="1"/>
            </p:cNvSpPr>
            <p:nvPr/>
          </p:nvSpPr>
          <p:spPr bwMode="auto">
            <a:xfrm>
              <a:off x="1020" y="1706"/>
              <a:ext cx="953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A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 Box 92"/>
            <p:cNvSpPr txBox="1">
              <a:spLocks noChangeArrowheads="1"/>
            </p:cNvSpPr>
            <p:nvPr/>
          </p:nvSpPr>
          <p:spPr bwMode="auto">
            <a:xfrm>
              <a:off x="158" y="1298"/>
              <a:ext cx="121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i="1" dirty="0">
                  <a:cs typeface="Arial" pitchFamily="34" charset="0"/>
                </a:rPr>
                <a:t>$$ fuera de </a:t>
              </a:r>
            </a:p>
            <a:p>
              <a:r>
                <a:rPr lang="es-ES" i="1" dirty="0">
                  <a:cs typeface="Arial" pitchFamily="34" charset="0"/>
                </a:rPr>
                <a:t>nuestros principios</a:t>
              </a:r>
            </a:p>
          </p:txBody>
        </p:sp>
      </p:grpSp>
      <p:grpSp>
        <p:nvGrpSpPr>
          <p:cNvPr id="80" name="Group 97"/>
          <p:cNvGrpSpPr>
            <a:grpSpLocks/>
          </p:cNvGrpSpPr>
          <p:nvPr/>
        </p:nvGrpSpPr>
        <p:grpSpPr bwMode="auto">
          <a:xfrm>
            <a:off x="5651500" y="3430588"/>
            <a:ext cx="3086100" cy="923925"/>
            <a:chOff x="3560" y="2024"/>
            <a:chExt cx="1944" cy="582"/>
          </a:xfrm>
        </p:grpSpPr>
        <p:sp>
          <p:nvSpPr>
            <p:cNvPr id="81" name="Line 88"/>
            <p:cNvSpPr>
              <a:spLocks noChangeShapeType="1"/>
            </p:cNvSpPr>
            <p:nvPr/>
          </p:nvSpPr>
          <p:spPr bwMode="auto">
            <a:xfrm flipH="1" flipV="1">
              <a:off x="3560" y="2024"/>
              <a:ext cx="6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AR">
                <a:cs typeface="Arial" pitchFamily="34" charset="0"/>
              </a:endParaRPr>
            </a:p>
          </p:txBody>
        </p:sp>
        <p:sp>
          <p:nvSpPr>
            <p:cNvPr id="82" name="Text Box 93"/>
            <p:cNvSpPr txBox="1">
              <a:spLocks noChangeArrowheads="1"/>
            </p:cNvSpPr>
            <p:nvPr/>
          </p:nvSpPr>
          <p:spPr bwMode="auto">
            <a:xfrm>
              <a:off x="4286" y="2024"/>
              <a:ext cx="121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i="1" dirty="0">
                  <a:cs typeface="Arial" pitchFamily="34" charset="0"/>
                </a:rPr>
                <a:t>$$ fuera de la ley</a:t>
              </a:r>
            </a:p>
            <a:p>
              <a:r>
                <a:rPr lang="es-ES" i="1" dirty="0">
                  <a:cs typeface="Arial" pitchFamily="34" charset="0"/>
                </a:rPr>
                <a:t>pero dentro de</a:t>
              </a:r>
            </a:p>
            <a:p>
              <a:r>
                <a:rPr lang="es-ES" i="1" dirty="0">
                  <a:cs typeface="Arial" pitchFamily="34" charset="0"/>
                </a:rPr>
                <a:t>nuestros principios</a:t>
              </a:r>
            </a:p>
          </p:txBody>
        </p:sp>
      </p:grpSp>
      <p:sp>
        <p:nvSpPr>
          <p:cNvPr id="83" name="82 CuadroTexto"/>
          <p:cNvSpPr txBox="1"/>
          <p:nvPr/>
        </p:nvSpPr>
        <p:spPr>
          <a:xfrm>
            <a:off x="983393" y="318454"/>
            <a:ext cx="5820632" cy="46166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AR" sz="2400" dirty="0"/>
              <a:t>AMBITOS DE NEGOCIOS PARA LAS EMPRESAS</a:t>
            </a:r>
          </a:p>
        </p:txBody>
      </p:sp>
      <p:pic>
        <p:nvPicPr>
          <p:cNvPr id="84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4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BF5BA-5E06-4CE6-9A6A-CA109CF8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Próxima Clase: Negocios inclusivos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Invitado: Javier </a:t>
            </a:r>
            <a:r>
              <a:rPr lang="es-MX" dirty="0" err="1"/>
              <a:t>Lioy</a:t>
            </a:r>
            <a:r>
              <a:rPr lang="es-MX" dirty="0"/>
              <a:t>,</a:t>
            </a:r>
          </a:p>
          <a:p>
            <a:pPr marL="0" indent="0">
              <a:buNone/>
            </a:pPr>
            <a:r>
              <a:rPr lang="es-MX" dirty="0"/>
              <a:t>			 Ecosistema La Usina, Gota y Red Activos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366874-5280-45B2-A523-B6ECAAEF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BC6F6-8BEC-47DD-99FF-28A59B4404DF}" type="slidenum">
              <a:rPr lang="es-ES" smtClean="0"/>
              <a:pPr>
                <a:defRPr/>
              </a:pPr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853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sz="quarter" idx="1"/>
          </p:nvPr>
        </p:nvGraphicFramePr>
        <p:xfrm>
          <a:off x="612648" y="1600200"/>
          <a:ext cx="7703768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030512" y="107340"/>
            <a:ext cx="3053656" cy="46166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AR" sz="2400" dirty="0"/>
              <a:t>FOCO EN </a:t>
            </a:r>
            <a:r>
              <a:rPr lang="es-AR" sz="2400" i="1" dirty="0"/>
              <a:t>COMPLIANCE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80975" y="2132856"/>
            <a:ext cx="2879725" cy="8270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es-ES" b="1">
                <a:solidFill>
                  <a:schemeClr val="bg1"/>
                </a:solidFill>
              </a:rPr>
              <a:t>práctica ilegal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084888" y="2132856"/>
            <a:ext cx="2879725" cy="8270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práctica legal pero que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transgrede principios y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políticas corporativas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132138" y="2132856"/>
            <a:ext cx="2879725" cy="8270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es-ES" b="1">
                <a:solidFill>
                  <a:schemeClr val="bg1"/>
                </a:solidFill>
              </a:rPr>
              <a:t>práctica ilegal o</a:t>
            </a:r>
          </a:p>
          <a:p>
            <a:pPr algn="ctr"/>
            <a:r>
              <a:rPr lang="es-ES" b="1">
                <a:solidFill>
                  <a:schemeClr val="bg1"/>
                </a:solidFill>
              </a:rPr>
              <a:t>en zona gris</a:t>
            </a: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50825" y="1987550"/>
            <a:ext cx="8713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47675" y="1576388"/>
            <a:ext cx="789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/>
              <a:t>+ legal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786710" y="1555750"/>
            <a:ext cx="8676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/>
              <a:t> + ético</a:t>
            </a:r>
          </a:p>
        </p:txBody>
      </p:sp>
      <p:sp>
        <p:nvSpPr>
          <p:cNvPr id="9" name="AutoShape 12"/>
          <p:cNvSpPr>
            <a:spLocks/>
          </p:cNvSpPr>
          <p:nvPr/>
        </p:nvSpPr>
        <p:spPr bwMode="auto">
          <a:xfrm rot="16200000" flipH="1">
            <a:off x="4464050" y="-1144265"/>
            <a:ext cx="215900" cy="8642350"/>
          </a:xfrm>
          <a:prstGeom prst="rightBrace">
            <a:avLst>
              <a:gd name="adj1" fmla="val 99888"/>
              <a:gd name="adj2" fmla="val 500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79388" y="4365178"/>
            <a:ext cx="2879725" cy="827088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" b="1"/>
              <a:t>pendiente resbaladiza</a:t>
            </a: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083300" y="4365178"/>
            <a:ext cx="2879725" cy="827088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" b="1"/>
              <a:t>reacción social</a:t>
            </a:r>
          </a:p>
          <a:p>
            <a:pPr algn="ctr"/>
            <a:r>
              <a:rPr lang="es-ES" b="1"/>
              <a:t>y legislativa</a:t>
            </a: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130550" y="4365178"/>
            <a:ext cx="2879725" cy="827088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" b="1"/>
              <a:t>incertidumbre en la </a:t>
            </a:r>
          </a:p>
          <a:p>
            <a:pPr algn="ctr"/>
            <a:r>
              <a:rPr lang="es-ES" b="1"/>
              <a:t>interpretación de las leyes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79388" y="3573016"/>
            <a:ext cx="8780462" cy="647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" b="1" dirty="0"/>
              <a:t>razones para construir y sostener un sentido de </a:t>
            </a:r>
          </a:p>
          <a:p>
            <a:pPr algn="ctr"/>
            <a:r>
              <a:rPr lang="es-ES" b="1" dirty="0"/>
              <a:t>responsabilidad corporativa y ética más allá de la letra de la ley</a:t>
            </a:r>
          </a:p>
        </p:txBody>
      </p:sp>
      <p:pic>
        <p:nvPicPr>
          <p:cNvPr id="14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488"/>
            <a:ext cx="1386221" cy="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3666" name="Picture 2" descr="http://panampost.com/wp-content/uploads/1366932832-rescue-continues-for-a-second-day-at-rana-plaza-in-dhaka_19946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19" y="404664"/>
            <a:ext cx="9153919" cy="6093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642910" y="500042"/>
          <a:ext cx="79248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530" name="2 Marcador de texto"/>
          <p:cNvSpPr>
            <a:spLocks noGrp="1"/>
          </p:cNvSpPr>
          <p:nvPr>
            <p:ph type="body" sz="half" idx="1"/>
          </p:nvPr>
        </p:nvSpPr>
        <p:spPr>
          <a:xfrm>
            <a:off x="785786" y="2285992"/>
            <a:ext cx="6786562" cy="3724275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s-ES" dirty="0"/>
              <a:t>Fecha: Enero de 2011</a:t>
            </a:r>
          </a:p>
          <a:p>
            <a:pPr eaLnBrk="1" hangingPunct="1">
              <a:buFont typeface="Wingdings" pitchFamily="2" charset="2"/>
              <a:buNone/>
            </a:pPr>
            <a:endParaRPr lang="es-ES" dirty="0"/>
          </a:p>
          <a:p>
            <a:pPr eaLnBrk="1" hangingPunct="1"/>
            <a:r>
              <a:rPr lang="es-ES" dirty="0"/>
              <a:t>Problema: empresas </a:t>
            </a:r>
            <a:r>
              <a:rPr lang="es-ES" dirty="0" err="1"/>
              <a:t>semilleras</a:t>
            </a:r>
            <a:r>
              <a:rPr lang="es-ES" dirty="0"/>
              <a:t> acusadas de trata de personas por someter a sus trabajadores migrantes </a:t>
            </a:r>
            <a:r>
              <a:rPr lang="es-ES" dirty="0" err="1"/>
              <a:t>tercerizados</a:t>
            </a:r>
            <a:r>
              <a:rPr lang="es-ES" dirty="0"/>
              <a:t>.</a:t>
            </a:r>
          </a:p>
          <a:p>
            <a:pPr eaLnBrk="1" hangingPunct="1"/>
            <a:endParaRPr lang="es-AR" dirty="0"/>
          </a:p>
          <a:p>
            <a:pPr eaLnBrk="1" hangingPunct="1"/>
            <a:r>
              <a:rPr lang="es-AR" i="1" dirty="0"/>
              <a:t>“Vienen del monte santiagueño, al lado de eso, esto es un lujo”</a:t>
            </a:r>
            <a:endParaRPr lang="es-ES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¿Una cadena de valor?</a:t>
            </a:r>
            <a:endParaRPr lang="es-ES" dirty="0"/>
          </a:p>
        </p:txBody>
      </p:sp>
      <p:graphicFrame>
        <p:nvGraphicFramePr>
          <p:cNvPr id="7" name="6 Diagrama"/>
          <p:cNvGraphicFramePr/>
          <p:nvPr/>
        </p:nvGraphicFramePr>
        <p:xfrm>
          <a:off x="2020887" y="1905000"/>
          <a:ext cx="5122881" cy="418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512C2-2FF6-4CD7-85E7-7A55F68F6BBC}" type="slidenum">
              <a:rPr lang="es-AR" smtClean="0"/>
              <a:pPr>
                <a:defRPr/>
              </a:pPr>
              <a:t>9</a:t>
            </a:fld>
            <a:endParaRPr lang="es-A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GAC">
      <a:dk1>
        <a:srgbClr val="002060"/>
      </a:dk1>
      <a:lt1>
        <a:srgbClr val="FFFFFF"/>
      </a:lt1>
      <a:dk2>
        <a:srgbClr val="7F7F7F"/>
      </a:dk2>
      <a:lt2>
        <a:srgbClr val="EEECE1"/>
      </a:lt2>
      <a:accent1>
        <a:srgbClr val="244061"/>
      </a:accent1>
      <a:accent2>
        <a:srgbClr val="95B3D7"/>
      </a:accent2>
      <a:accent3>
        <a:srgbClr val="595959"/>
      </a:accent3>
      <a:accent4>
        <a:srgbClr val="7F7F7F"/>
      </a:accent4>
      <a:accent5>
        <a:srgbClr val="8DB3E2"/>
      </a:accent5>
      <a:accent6>
        <a:srgbClr val="DBE5F1"/>
      </a:accent6>
      <a:hlink>
        <a:srgbClr val="0000FF"/>
      </a:hlink>
      <a:folHlink>
        <a:srgbClr val="0099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C8A2D72565F4A8E429A57B28F3D23" ma:contentTypeVersion="14" ma:contentTypeDescription="Crear nuevo documento." ma:contentTypeScope="" ma:versionID="b0603665956db28851aaa04e0544abce">
  <xsd:schema xmlns:xsd="http://www.w3.org/2001/XMLSchema" xmlns:xs="http://www.w3.org/2001/XMLSchema" xmlns:p="http://schemas.microsoft.com/office/2006/metadata/properties" xmlns:ns2="4a5d58e4-fa2e-4a50-98c9-c9e78b8dc8e6" xmlns:ns3="f8cc7645-749b-4509-8ba9-71b282c6b465" targetNamespace="http://schemas.microsoft.com/office/2006/metadata/properties" ma:root="true" ma:fieldsID="1420edb330b0d5005e5d996c7d752dbd" ns2:_="" ns3:_="">
    <xsd:import namespace="4a5d58e4-fa2e-4a50-98c9-c9e78b8dc8e6"/>
    <xsd:import namespace="f8cc7645-749b-4509-8ba9-71b282c6b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58e4-fa2e-4a50-98c9-c9e78b8dc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c7645-749b-4509-8ba9-71b282c6b4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6590691-0300-4ff9-810a-6aa25acf41cc}" ma:internalName="TaxCatchAll" ma:showField="CatchAllData" ma:web="f8cc7645-749b-4509-8ba9-71b282c6b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8cc7645-749b-4509-8ba9-71b282c6b465" xsi:nil="true"/>
    <lcf76f155ced4ddcb4097134ff3c332f xmlns="4a5d58e4-fa2e-4a50-98c9-c9e78b8dc8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4B82D0-CF79-4626-8E1E-1A031330850B}"/>
</file>

<file path=customXml/itemProps2.xml><?xml version="1.0" encoding="utf-8"?>
<ds:datastoreItem xmlns:ds="http://schemas.openxmlformats.org/officeDocument/2006/customXml" ds:itemID="{443AF306-CF0E-46D2-BAF4-9C03AF4849D2}"/>
</file>

<file path=customXml/itemProps3.xml><?xml version="1.0" encoding="utf-8"?>
<ds:datastoreItem xmlns:ds="http://schemas.openxmlformats.org/officeDocument/2006/customXml" ds:itemID="{EC7E62CA-764E-4618-8D1E-87EB8878F2A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25569</TotalTime>
  <Words>2084</Words>
  <Application>Microsoft Office PowerPoint</Application>
  <PresentationFormat>Presentación en pantalla (4:3)</PresentationFormat>
  <Paragraphs>235</Paragraphs>
  <Slides>51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51</vt:i4>
      </vt:variant>
    </vt:vector>
  </HeadingPairs>
  <TitlesOfParts>
    <vt:vector size="63" baseType="lpstr">
      <vt:lpstr>Arial</vt:lpstr>
      <vt:lpstr>Arial Narrow</vt:lpstr>
      <vt:lpstr>Calibri</vt:lpstr>
      <vt:lpstr>Times New Roman</vt:lpstr>
      <vt:lpstr>Trebuchet MS</vt:lpstr>
      <vt:lpstr>Tw Cen MT</vt:lpstr>
      <vt:lpstr>VAG Rounded Light</vt:lpstr>
      <vt:lpstr>Wingdings</vt:lpstr>
      <vt:lpstr>Wingdings 2</vt:lpstr>
      <vt:lpstr>Office Theme</vt:lpstr>
      <vt:lpstr>Microsoft Excel 97-2003 Worksheet</vt:lpstr>
      <vt:lpstr>Diapositiva</vt:lpstr>
      <vt:lpstr>Presentación de PowerPoint</vt:lpstr>
      <vt:lpstr>¿De qué manera gana el dinero la empresa?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¿Una cadena de valor?</vt:lpstr>
      <vt:lpstr>¿Qué tipo de riesgos?</vt:lpstr>
      <vt:lpstr>Presentación de PowerPoint</vt:lpstr>
      <vt:lpstr>Tres formas de Trabajo Infantil</vt:lpstr>
      <vt:lpstr>Causas que generan TI</vt:lpstr>
      <vt:lpstr>Presentación de PowerPoint</vt:lpstr>
      <vt:lpstr>Presentación de PowerPoint</vt:lpstr>
      <vt:lpstr>Presentación de PowerPoint</vt:lpstr>
      <vt:lpstr>Presentación de PowerPoint</vt:lpstr>
      <vt:lpstr>La “trata” como proceso</vt:lpstr>
      <vt:lpstr>Presentación de PowerPoint</vt:lpstr>
      <vt:lpstr>Temas que requieren de un abordaje para mitigar situaciones de vulneración de DD.HH.</vt:lpstr>
      <vt:lpstr>Expresiones en prensa</vt:lpstr>
      <vt:lpstr>Expresiones en prensa</vt:lpstr>
      <vt:lpstr>Expresiones en prensa</vt:lpstr>
      <vt:lpstr>Expresiones en prensa</vt:lpstr>
      <vt:lpstr>Expresiones en prensa</vt:lpstr>
      <vt:lpstr>Expresiones en prensa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paso: Evaluación de Riesgo en la Cadena de Proveedores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significa la gestión responsable de proveedores?</vt:lpstr>
      <vt:lpstr>Responsabilidad con proveedores </vt:lpstr>
      <vt:lpstr>Responsabilidad con proveedores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Rodriguez Lopez, Rodrppp</dc:creator>
  <cp:lastModifiedBy>Lucas Ignacio Utrera</cp:lastModifiedBy>
  <cp:revision>555</cp:revision>
  <dcterms:created xsi:type="dcterms:W3CDTF">2012-07-21T18:22:00Z</dcterms:created>
  <dcterms:modified xsi:type="dcterms:W3CDTF">2023-10-10T17:05:51Z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ILEGUID">
    <vt:lpwstr>3a77bb18-53f7-4665-a838-3a75c44d3408</vt:lpwstr>
  </property>
  <property fmtid="{D5CDD505-2E9C-101B-9397-08002B2CF9AE}" pid="3" name="MODFILEGUID">
    <vt:lpwstr>84984b7f-22b2-4c3b-a4cc-0568f2d95a47</vt:lpwstr>
  </property>
  <property fmtid="{D5CDD505-2E9C-101B-9397-08002B2CF9AE}" pid="4" name="FILEOWNER">
    <vt:lpwstr>Rodriguez Lopez, Rodrppp</vt:lpwstr>
  </property>
  <property fmtid="{D5CDD505-2E9C-101B-9397-08002B2CF9AE}" pid="5" name="MODFILEOWNER">
    <vt:lpwstr>A74812</vt:lpwstr>
  </property>
  <property fmtid="{D5CDD505-2E9C-101B-9397-08002B2CF9AE}" pid="6" name="IPPCLASS">
    <vt:i4>1</vt:i4>
  </property>
  <property fmtid="{D5CDD505-2E9C-101B-9397-08002B2CF9AE}" pid="7" name="MODIPPCLASS">
    <vt:i4>0</vt:i4>
  </property>
  <property fmtid="{D5CDD505-2E9C-101B-9397-08002B2CF9AE}" pid="8" name="MACHINEID">
    <vt:lpwstr>A74812-0000</vt:lpwstr>
  </property>
  <property fmtid="{D5CDD505-2E9C-101B-9397-08002B2CF9AE}" pid="9" name="MODMACHINEID">
    <vt:lpwstr>A74812-0000</vt:lpwstr>
  </property>
  <property fmtid="{D5CDD505-2E9C-101B-9397-08002B2CF9AE}" pid="10" name="CURRENTCLASS">
    <vt:lpwstr>Classified - Unclassified</vt:lpwstr>
  </property>
  <property fmtid="{D5CDD505-2E9C-101B-9397-08002B2CF9AE}" pid="11" name="ContentTypeId">
    <vt:lpwstr>0x010100723C8A2D72565F4A8E429A57B28F3D23</vt:lpwstr>
  </property>
</Properties>
</file>